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5.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0" r:id="rId1"/>
    <p:sldMasterId id="2147483697" r:id="rId2"/>
    <p:sldMasterId id="2147483715" r:id="rId3"/>
    <p:sldMasterId id="2147483732" r:id="rId4"/>
    <p:sldMasterId id="2147483750" r:id="rId5"/>
    <p:sldMasterId id="2147483768" r:id="rId6"/>
  </p:sldMasterIdLst>
  <p:notesMasterIdLst>
    <p:notesMasterId r:id="rId53"/>
  </p:notesMasterIdLst>
  <p:handoutMasterIdLst>
    <p:handoutMasterId r:id="rId54"/>
  </p:handoutMasterIdLst>
  <p:sldIdLst>
    <p:sldId id="256" r:id="rId7"/>
    <p:sldId id="273" r:id="rId8"/>
    <p:sldId id="274" r:id="rId9"/>
    <p:sldId id="275" r:id="rId10"/>
    <p:sldId id="282" r:id="rId11"/>
    <p:sldId id="276" r:id="rId12"/>
    <p:sldId id="285" r:id="rId13"/>
    <p:sldId id="286" r:id="rId14"/>
    <p:sldId id="277" r:id="rId15"/>
    <p:sldId id="278" r:id="rId16"/>
    <p:sldId id="279" r:id="rId17"/>
    <p:sldId id="280" r:id="rId18"/>
    <p:sldId id="281" r:id="rId19"/>
    <p:sldId id="283" r:id="rId20"/>
    <p:sldId id="284" r:id="rId21"/>
    <p:sldId id="287" r:id="rId22"/>
    <p:sldId id="288" r:id="rId23"/>
    <p:sldId id="289" r:id="rId24"/>
    <p:sldId id="290" r:id="rId25"/>
    <p:sldId id="291" r:id="rId26"/>
    <p:sldId id="292" r:id="rId27"/>
    <p:sldId id="293" r:id="rId28"/>
    <p:sldId id="294" r:id="rId29"/>
    <p:sldId id="295" r:id="rId30"/>
    <p:sldId id="296" r:id="rId31"/>
    <p:sldId id="297" r:id="rId32"/>
    <p:sldId id="298" r:id="rId33"/>
    <p:sldId id="299" r:id="rId34"/>
    <p:sldId id="300" r:id="rId35"/>
    <p:sldId id="301" r:id="rId36"/>
    <p:sldId id="302" r:id="rId37"/>
    <p:sldId id="303" r:id="rId38"/>
    <p:sldId id="304" r:id="rId39"/>
    <p:sldId id="305" r:id="rId40"/>
    <p:sldId id="306" r:id="rId41"/>
    <p:sldId id="307" r:id="rId42"/>
    <p:sldId id="308" r:id="rId43"/>
    <p:sldId id="309" r:id="rId44"/>
    <p:sldId id="310" r:id="rId45"/>
    <p:sldId id="311" r:id="rId46"/>
    <p:sldId id="312" r:id="rId47"/>
    <p:sldId id="313" r:id="rId48"/>
    <p:sldId id="314" r:id="rId49"/>
    <p:sldId id="315" r:id="rId50"/>
    <p:sldId id="316" r:id="rId51"/>
    <p:sldId id="317"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64" autoAdjust="0"/>
    <p:restoredTop sz="94674"/>
  </p:normalViewPr>
  <p:slideViewPr>
    <p:cSldViewPr snapToGrid="0" snapToObjects="1">
      <p:cViewPr varScale="1">
        <p:scale>
          <a:sx n="113" d="100"/>
          <a:sy n="113" d="100"/>
        </p:scale>
        <p:origin x="68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D3367EAF-41F7-2747-8F38-69ABBAC096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DBDD05FF-6F71-004E-83F3-B964E23241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8CF055-D6A8-844A-BDE9-1D90B9829FD4}" type="datetimeFigureOut">
              <a:rPr lang="it-IT" smtClean="0"/>
              <a:t>12/04/2022</a:t>
            </a:fld>
            <a:endParaRPr lang="it-IT"/>
          </a:p>
        </p:txBody>
      </p:sp>
      <p:sp>
        <p:nvSpPr>
          <p:cNvPr id="4" name="Segnaposto piè di pagina 3">
            <a:extLst>
              <a:ext uri="{FF2B5EF4-FFF2-40B4-BE49-F238E27FC236}">
                <a16:creationId xmlns:a16="http://schemas.microsoft.com/office/drawing/2014/main" id="{B5069F25-0974-F54F-A13E-EF9530558E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it-IT"/>
              <a:t>Avv. Giancarlo Geraci - Giovani, legalità e deontologia</a:t>
            </a:r>
          </a:p>
        </p:txBody>
      </p:sp>
      <p:sp>
        <p:nvSpPr>
          <p:cNvPr id="5" name="Segnaposto numero diapositiva 4">
            <a:extLst>
              <a:ext uri="{FF2B5EF4-FFF2-40B4-BE49-F238E27FC236}">
                <a16:creationId xmlns:a16="http://schemas.microsoft.com/office/drawing/2014/main" id="{8324DF6D-0C24-2849-9008-26743275F99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9712C8-FBD0-4B4E-8C8D-DA81814CF663}" type="slidenum">
              <a:rPr lang="it-IT" smtClean="0"/>
              <a:t>‹N›</a:t>
            </a:fld>
            <a:endParaRPr lang="it-IT"/>
          </a:p>
        </p:txBody>
      </p:sp>
    </p:spTree>
    <p:extLst>
      <p:ext uri="{BB962C8B-B14F-4D97-AF65-F5344CB8AC3E}">
        <p14:creationId xmlns:p14="http://schemas.microsoft.com/office/powerpoint/2010/main" val="85000434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9BD192-45EB-FF4E-A506-0E5889540118}" type="datetimeFigureOut">
              <a:rPr lang="it-IT" smtClean="0"/>
              <a:t>12/04/2022</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it-IT"/>
              <a:t>Avv. Giancarlo Geraci - Giovani, legalità e deontologia</a:t>
            </a:r>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A562C7-E87E-624A-B873-BCE09D7693DF}" type="slidenum">
              <a:rPr lang="it-IT" smtClean="0"/>
              <a:t>‹N›</a:t>
            </a:fld>
            <a:endParaRPr lang="it-IT"/>
          </a:p>
        </p:txBody>
      </p:sp>
    </p:spTree>
    <p:extLst>
      <p:ext uri="{BB962C8B-B14F-4D97-AF65-F5344CB8AC3E}">
        <p14:creationId xmlns:p14="http://schemas.microsoft.com/office/powerpoint/2010/main" val="349680493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8B3428F-0975-134D-8F69-464E5E468368}"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dirty="0"/>
              <a:t>Avv. Giancarlo Geraci – Giovani, legalità e deontologia Palermo, 25 giugno 2019</a:t>
            </a:r>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760125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1EF5130-FBD7-5B4E-8616-A19223EBAEDB}"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dirty="0"/>
              <a:t>Avv. Giancarlo Geraci – Giovani, legalità e deontologia Palermo, 25 giugno 2019</a:t>
            </a:r>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400620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9ABCA3B-3905-164C-8AD2-B79E3AE619F6}"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dirty="0"/>
              <a:t>Avv. Giancarlo Geraci – Giovani, legalità e deontologia Palermo, 25 giugno 2019</a:t>
            </a:r>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494682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359DDF90-8275-2B4C-AD09-19E8509BEA38}"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dirty="0"/>
              <a:t>Avv. Giancarlo Geraci – Giovani, legalità e deontologia Palermo, 25 giugno 2019</a:t>
            </a:r>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2194409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CC5DC34-0CE3-474C-B91F-3600EB2A4EC3}" type="datetime1">
              <a:rPr lang="it-IT" smtClean="0"/>
              <a:t>12/04/2022</a:t>
            </a:fld>
            <a:endParaRPr lang="en-US" dirty="0"/>
          </a:p>
        </p:txBody>
      </p:sp>
      <p:sp>
        <p:nvSpPr>
          <p:cNvPr id="8" name="Footer Placeholder 7"/>
          <p:cNvSpPr>
            <a:spLocks noGrp="1"/>
          </p:cNvSpPr>
          <p:nvPr>
            <p:ph type="ftr" sz="quarter" idx="11"/>
          </p:nvPr>
        </p:nvSpPr>
        <p:spPr/>
        <p:txBody>
          <a:bodyPr/>
          <a:lstStyle/>
          <a:p>
            <a:r>
              <a:rPr lang="en-US" dirty="0"/>
              <a:t>Avv. Giancarlo Geraci – Giovani, legalità e deontologia Palermo, 25 giugno 2019</a:t>
            </a:r>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15437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D8E63861-1B7C-224E-94E5-91373952134F}" type="datetime1">
              <a:rPr lang="it-IT" smtClean="0"/>
              <a:t>12/04/2022</a:t>
            </a:fld>
            <a:endParaRPr lang="en-US" dirty="0"/>
          </a:p>
        </p:txBody>
      </p:sp>
      <p:sp>
        <p:nvSpPr>
          <p:cNvPr id="4" name="Footer Placeholder 3"/>
          <p:cNvSpPr>
            <a:spLocks noGrp="1"/>
          </p:cNvSpPr>
          <p:nvPr>
            <p:ph type="ftr" sz="quarter" idx="11"/>
          </p:nvPr>
        </p:nvSpPr>
        <p:spPr/>
        <p:txBody>
          <a:bodyPr/>
          <a:lstStyle/>
          <a:p>
            <a:r>
              <a:rPr lang="en-US" dirty="0"/>
              <a:t>Avv. Giancarlo Geraci – Giovani, legalità e deontologia Palermo, 25 giugno 2019</a:t>
            </a:r>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855909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308B2E-7E70-874F-A5D1-55248B449959}" type="datetime1">
              <a:rPr lang="it-IT" smtClean="0"/>
              <a:t>12/04/2022</a:t>
            </a:fld>
            <a:endParaRPr lang="en-US" dirty="0"/>
          </a:p>
        </p:txBody>
      </p:sp>
      <p:sp>
        <p:nvSpPr>
          <p:cNvPr id="3" name="Footer Placeholder 2"/>
          <p:cNvSpPr>
            <a:spLocks noGrp="1"/>
          </p:cNvSpPr>
          <p:nvPr>
            <p:ph type="ftr" sz="quarter" idx="11"/>
          </p:nvPr>
        </p:nvSpPr>
        <p:spPr/>
        <p:txBody>
          <a:bodyPr/>
          <a:lstStyle/>
          <a:p>
            <a:r>
              <a:rPr lang="en-US" dirty="0"/>
              <a:t>Avv. Giancarlo Geraci – Giovani, legalità e deontologia Palermo, 25 giugno 2019</a:t>
            </a:r>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325002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7247F34-9A13-E340-A756-F72BA59F032F}"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dirty="0"/>
              <a:t>Avv. Giancarlo Geraci – Giovani, legalità e deontologia Palermo, 25 giugno 2019</a:t>
            </a:r>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spTree>
    <p:extLst>
      <p:ext uri="{BB962C8B-B14F-4D97-AF65-F5344CB8AC3E}">
        <p14:creationId xmlns:p14="http://schemas.microsoft.com/office/powerpoint/2010/main" val="1904048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8C7839D6-EF6E-D24D-A738-057CA9D91957}"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dirty="0"/>
              <a:t>Avv. Giancarlo Geraci – Giovani, legalità e deontologia Palermo, 25 giugno 2019</a:t>
            </a:r>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80974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dirty="0"/>
              <a:t>Avv. Giancarlo Geraci – Giovani, legalità e deontologia Palermo, 25 giugno 2019</a:t>
            </a:r>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375633628"/>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dirty="0"/>
              <a:t>Avv. Giancarlo Geraci – Giovani, legalità e deontologia Palermo, 25 giugno 2019</a:t>
            </a:r>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07031182"/>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dirty="0"/>
              <a:t>Avv. Giancarlo Geraci – Giovani, legalità e deontologia Palermo, 25 giugno 2019</a:t>
            </a:r>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22012641"/>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dirty="0"/>
              <a:t>Avv. Giancarlo Geraci – Giovani, legalità e deontologia Palermo, 25 giugno 2019</a:t>
            </a:r>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43973132"/>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dirty="0"/>
              <a:t>Avv. Giancarlo Geraci – Giovani, legalità e deontologia Palermo, 25 giugno 2019</a:t>
            </a:r>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65763891"/>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4D3E320-0F7F-2B4A-9A1A-CB79AD3114D1}"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dirty="0"/>
              <a:t>Avv. Giancarlo Geraci – Giovani, legalità e deontologia Palermo, 25 giugno 2019</a:t>
            </a:r>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spTree>
    <p:extLst>
      <p:ext uri="{BB962C8B-B14F-4D97-AF65-F5344CB8AC3E}">
        <p14:creationId xmlns:p14="http://schemas.microsoft.com/office/powerpoint/2010/main" val="751109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dirty="0"/>
              <a:t>Avv. Giancarlo Geraci – Giovani, legalità e deontologia Palermo, 25 giugno 2019</a:t>
            </a:r>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683632651"/>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B3428F-0975-134D-8F69-464E5E468368}" type="datetime1">
              <a:rPr lang="it-IT" smtClean="0"/>
              <a:t>12/04/2022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36180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1EF5130-FBD7-5B4E-8616-A19223EBAEDB}"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0036633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9ABCA3B-3905-164C-8AD2-B79E3AE619F6}"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0945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359DDF90-8275-2B4C-AD09-19E8509BEA38}"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20222581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CC5DC34-0CE3-474C-B91F-3600EB2A4EC3}" type="datetime1">
              <a:rPr lang="it-IT" smtClean="0"/>
              <a:t>12/04/2022</a:t>
            </a:fld>
            <a:endParaRPr lang="en-US" dirty="0"/>
          </a:p>
        </p:txBody>
      </p:sp>
      <p:sp>
        <p:nvSpPr>
          <p:cNvPr id="8" name="Footer Placeholder 7"/>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15004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D8E63861-1B7C-224E-94E5-91373952134F}" type="datetime1">
              <a:rPr lang="it-IT" smtClean="0"/>
              <a:t>12/04/2022</a:t>
            </a:fld>
            <a:endParaRPr lang="en-US" dirty="0"/>
          </a:p>
        </p:txBody>
      </p:sp>
      <p:sp>
        <p:nvSpPr>
          <p:cNvPr id="4" name="Footer Placeholder 3"/>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33413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308B2E-7E70-874F-A5D1-55248B449959}" type="datetime1">
              <a:rPr lang="it-IT" smtClean="0"/>
              <a:t>12/04/2022</a:t>
            </a:fld>
            <a:endParaRPr lang="en-US" dirty="0"/>
          </a:p>
        </p:txBody>
      </p:sp>
      <p:sp>
        <p:nvSpPr>
          <p:cNvPr id="3" name="Footer Placeholder 2"/>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412172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7247F34-9A13-E340-A756-F72BA59F032F}"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73135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a:t>Fare clic per modificare lo stile del titolo dello schema</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8C7839D6-EF6E-D24D-A738-057CA9D91957}"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539673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A33B8F37-32CE-B040-8701-A529642DA8BD}"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76352888"/>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970738"/>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4106905"/>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543340586"/>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6578673"/>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46757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4D3E320-0F7F-2B4A-9A1A-CB79AD3114D1}"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0857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1938844"/>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8B3428F-0975-134D-8F69-464E5E468368}"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9725068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1EF5130-FBD7-5B4E-8616-A19223EBAEDB}"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473312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9ABCA3B-3905-164C-8AD2-B79E3AE619F6}"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3769542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359DDF90-8275-2B4C-AD09-19E8509BEA38}"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38924954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CC5DC34-0CE3-474C-B91F-3600EB2A4EC3}" type="datetime1">
              <a:rPr lang="it-IT" smtClean="0"/>
              <a:t>12/04/2022</a:t>
            </a:fld>
            <a:endParaRPr lang="en-US" dirty="0"/>
          </a:p>
        </p:txBody>
      </p:sp>
      <p:sp>
        <p:nvSpPr>
          <p:cNvPr id="8" name="Footer Placeholder 7"/>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941287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D8E63861-1B7C-224E-94E5-91373952134F}" type="datetime1">
              <a:rPr lang="it-IT" smtClean="0"/>
              <a:t>12/04/2022</a:t>
            </a:fld>
            <a:endParaRPr lang="en-US" dirty="0"/>
          </a:p>
        </p:txBody>
      </p:sp>
      <p:sp>
        <p:nvSpPr>
          <p:cNvPr id="4" name="Footer Placeholder 3"/>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2220856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308B2E-7E70-874F-A5D1-55248B449959}" type="datetime1">
              <a:rPr lang="it-IT" smtClean="0"/>
              <a:t>12/04/2022</a:t>
            </a:fld>
            <a:endParaRPr lang="en-US" dirty="0"/>
          </a:p>
        </p:txBody>
      </p:sp>
      <p:sp>
        <p:nvSpPr>
          <p:cNvPr id="3" name="Footer Placeholder 2"/>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029842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7247F34-9A13-E340-A756-F72BA59F032F}"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spTree>
    <p:extLst>
      <p:ext uri="{BB962C8B-B14F-4D97-AF65-F5344CB8AC3E}">
        <p14:creationId xmlns:p14="http://schemas.microsoft.com/office/powerpoint/2010/main" val="4233759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8C7839D6-EF6E-D24D-A738-057CA9D91957}"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965299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181548327"/>
      </p:ext>
    </p:extLst>
  </p:cSld>
  <p:clrMapOvr>
    <a:masterClrMapping/>
  </p:clrMapOvr>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72714948"/>
      </p:ext>
    </p:extLst>
  </p:cSld>
  <p:clrMapOvr>
    <a:masterClrMapping/>
  </p:clrMapOvr>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A33B8F37-32CE-B040-8701-A529642DA8BD}"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24244797"/>
      </p:ext>
    </p:extLst>
  </p:cSld>
  <p:clrMapOvr>
    <a:masterClrMapping/>
  </p:clrMapOvr>
  <p:hf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A33B8F37-32CE-B040-8701-A529642DA8BD}"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44815097"/>
      </p:ext>
    </p:extLst>
  </p:cSld>
  <p:clrMapOvr>
    <a:masterClrMapping/>
  </p:clrMapOvr>
  <p:hf hd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A33B8F37-32CE-B040-8701-A529642DA8BD}"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94138858"/>
      </p:ext>
    </p:extLst>
  </p:cSld>
  <p:clrMapOvr>
    <a:masterClrMapping/>
  </p:clrMapOvr>
  <p:hf hd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4D3E320-0F7F-2B4A-9A1A-CB79AD3114D1}"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spTree>
    <p:extLst>
      <p:ext uri="{BB962C8B-B14F-4D97-AF65-F5344CB8AC3E}">
        <p14:creationId xmlns:p14="http://schemas.microsoft.com/office/powerpoint/2010/main" val="33263265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44052451"/>
      </p:ext>
    </p:extLst>
  </p:cSld>
  <p:clrMapOvr>
    <a:masterClrMapping/>
  </p:clrMapOvr>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B3428F-0975-134D-8F69-464E5E468368}" type="datetime1">
              <a:rPr lang="it-IT" smtClean="0"/>
              <a:t>12/04/2022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17713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1EF5130-FBD7-5B4E-8616-A19223EBAEDB}"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1681276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9ABCA3B-3905-164C-8AD2-B79E3AE619F6}"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14490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359DDF90-8275-2B4C-AD09-19E8509BEA38}"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15800597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CC5DC34-0CE3-474C-B91F-3600EB2A4EC3}" type="datetime1">
              <a:rPr lang="it-IT" smtClean="0"/>
              <a:t>12/04/2022</a:t>
            </a:fld>
            <a:endParaRPr lang="en-US" dirty="0"/>
          </a:p>
        </p:txBody>
      </p:sp>
      <p:sp>
        <p:nvSpPr>
          <p:cNvPr id="8" name="Footer Placeholder 7"/>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9229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D8E63861-1B7C-224E-94E5-91373952134F}" type="datetime1">
              <a:rPr lang="it-IT" smtClean="0"/>
              <a:t>12/04/2022</a:t>
            </a:fld>
            <a:endParaRPr lang="en-US" dirty="0"/>
          </a:p>
        </p:txBody>
      </p:sp>
      <p:sp>
        <p:nvSpPr>
          <p:cNvPr id="4" name="Footer Placeholder 3"/>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61724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308B2E-7E70-874F-A5D1-55248B449959}" type="datetime1">
              <a:rPr lang="it-IT" smtClean="0"/>
              <a:t>12/04/2022</a:t>
            </a:fld>
            <a:endParaRPr lang="en-US" dirty="0"/>
          </a:p>
        </p:txBody>
      </p:sp>
      <p:sp>
        <p:nvSpPr>
          <p:cNvPr id="3" name="Footer Placeholder 2"/>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056216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7247F34-9A13-E340-A756-F72BA59F032F}"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77120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a:t>Fare clic per modificare lo stile del titolo dello schema</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8C7839D6-EF6E-D24D-A738-057CA9D91957}"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568776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A33B8F37-32CE-B040-8701-A529642DA8BD}"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53588490"/>
      </p:ext>
    </p:extLst>
  </p:cSld>
  <p:clrMapOvr>
    <a:masterClrMapping/>
  </p:clrMapOvr>
  <p:hf hd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7749524"/>
      </p:ext>
    </p:extLst>
  </p:cSld>
  <p:clrMapOvr>
    <a:masterClrMapping/>
  </p:clrMapOvr>
  <p:hf hd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8898264"/>
      </p:ext>
    </p:extLst>
  </p:cSld>
  <p:clrMapOvr>
    <a:masterClrMapping/>
  </p:clrMapOvr>
  <p:hf hd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83137906"/>
      </p:ext>
    </p:extLst>
  </p:cSld>
  <p:clrMapOvr>
    <a:masterClrMapping/>
  </p:clrMapOvr>
  <p:hf hd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3863255"/>
      </p:ext>
    </p:extLst>
  </p:cSld>
  <p:clrMapOvr>
    <a:masterClrMapping/>
  </p:clrMapOvr>
  <p:hf hd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9856285"/>
      </p:ext>
    </p:extLst>
  </p:cSld>
  <p:clrMapOvr>
    <a:masterClrMapping/>
  </p:clrMapOvr>
  <p:hf hdr="0" dt="0"/>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4D3E320-0F7F-2B4A-9A1A-CB79AD3114D1}"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79288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4885971"/>
      </p:ext>
    </p:extLst>
  </p:cSld>
  <p:clrMapOvr>
    <a:masterClrMapping/>
  </p:clrMapOvr>
  <p:hf hdr="0" dt="0"/>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B3428F-0975-134D-8F69-464E5E468368}" type="datetime1">
              <a:rPr lang="it-IT" smtClean="0"/>
              <a:t>12/04/2022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51998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1EF5130-FBD7-5B4E-8616-A19223EBAEDB}"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986184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9ABCA3B-3905-164C-8AD2-B79E3AE619F6}"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665447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359DDF90-8275-2B4C-AD09-19E8509BEA38}"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36317990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CC5DC34-0CE3-474C-B91F-3600EB2A4EC3}" type="datetime1">
              <a:rPr lang="it-IT" smtClean="0"/>
              <a:t>12/04/2022</a:t>
            </a:fld>
            <a:endParaRPr lang="en-US" dirty="0"/>
          </a:p>
        </p:txBody>
      </p:sp>
      <p:sp>
        <p:nvSpPr>
          <p:cNvPr id="8" name="Footer Placeholder 7"/>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506983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D8E63861-1B7C-224E-94E5-91373952134F}" type="datetime1">
              <a:rPr lang="it-IT" smtClean="0"/>
              <a:t>12/04/2022</a:t>
            </a:fld>
            <a:endParaRPr lang="en-US" dirty="0"/>
          </a:p>
        </p:txBody>
      </p:sp>
      <p:sp>
        <p:nvSpPr>
          <p:cNvPr id="4" name="Footer Placeholder 3"/>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18369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308B2E-7E70-874F-A5D1-55248B449959}" type="datetime1">
              <a:rPr lang="it-IT" smtClean="0"/>
              <a:t>12/04/2022</a:t>
            </a:fld>
            <a:endParaRPr lang="en-US" dirty="0"/>
          </a:p>
        </p:txBody>
      </p:sp>
      <p:sp>
        <p:nvSpPr>
          <p:cNvPr id="3" name="Footer Placeholder 2"/>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170466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7247F34-9A13-E340-A756-F72BA59F032F}"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208762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a:t>Fare clic per modificare lo stile del titolo dello schema</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8C7839D6-EF6E-D24D-A738-057CA9D91957}"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803850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A33B8F37-32CE-B040-8701-A529642DA8BD}"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62869969"/>
      </p:ext>
    </p:extLst>
  </p:cSld>
  <p:clrMapOvr>
    <a:masterClrMapping/>
  </p:clrMapOvr>
  <p:hf hd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3165378"/>
      </p:ext>
    </p:extLst>
  </p:cSld>
  <p:clrMapOvr>
    <a:masterClrMapping/>
  </p:clrMapOvr>
  <p:hf hd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8990717"/>
      </p:ext>
    </p:extLst>
  </p:cSld>
  <p:clrMapOvr>
    <a:masterClrMapping/>
  </p:clrMapOvr>
  <p:hf hd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67280408"/>
      </p:ext>
    </p:extLst>
  </p:cSld>
  <p:clrMapOvr>
    <a:masterClrMapping/>
  </p:clrMapOvr>
  <p:hf hd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8818718"/>
      </p:ext>
    </p:extLst>
  </p:cSld>
  <p:clrMapOvr>
    <a:masterClrMapping/>
  </p:clrMapOvr>
  <p:hf hd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6650211"/>
      </p:ext>
    </p:extLst>
  </p:cSld>
  <p:clrMapOvr>
    <a:masterClrMapping/>
  </p:clrMapOvr>
  <p:hf hdr="0" dt="0"/>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4D3E320-0F7F-2B4A-9A1A-CB79AD3114D1}"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834967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4502410"/>
      </p:ext>
    </p:extLst>
  </p:cSld>
  <p:clrMapOvr>
    <a:masterClrMapping/>
  </p:clrMapOvr>
  <p:hf hdr="0" dt="0"/>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B3428F-0975-134D-8F69-464E5E468368}" type="datetime1">
              <a:rPr lang="it-IT" smtClean="0"/>
              <a:t>12/04/2022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913028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1EF5130-FBD7-5B4E-8616-A19223EBAEDB}"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3621696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9ABCA3B-3905-164C-8AD2-B79E3AE619F6}"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64573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359DDF90-8275-2B4C-AD09-19E8509BEA38}"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195075809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CC5DC34-0CE3-474C-B91F-3600EB2A4EC3}" type="datetime1">
              <a:rPr lang="it-IT" smtClean="0"/>
              <a:t>12/04/2022</a:t>
            </a:fld>
            <a:endParaRPr lang="en-US" dirty="0"/>
          </a:p>
        </p:txBody>
      </p:sp>
      <p:sp>
        <p:nvSpPr>
          <p:cNvPr id="8" name="Footer Placeholder 7"/>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131505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D8E63861-1B7C-224E-94E5-91373952134F}" type="datetime1">
              <a:rPr lang="it-IT" smtClean="0"/>
              <a:t>12/04/2022</a:t>
            </a:fld>
            <a:endParaRPr lang="en-US" dirty="0"/>
          </a:p>
        </p:txBody>
      </p:sp>
      <p:sp>
        <p:nvSpPr>
          <p:cNvPr id="4" name="Footer Placeholder 3"/>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336597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308B2E-7E70-874F-A5D1-55248B449959}" type="datetime1">
              <a:rPr lang="it-IT" smtClean="0"/>
              <a:t>12/04/2022</a:t>
            </a:fld>
            <a:endParaRPr lang="en-US" dirty="0"/>
          </a:p>
        </p:txBody>
      </p:sp>
      <p:sp>
        <p:nvSpPr>
          <p:cNvPr id="3" name="Footer Placeholder 2"/>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68988520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7247F34-9A13-E340-A756-F72BA59F032F}"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69713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a:t>Fare clic per modificare lo stile del titolo dello schema</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8C7839D6-EF6E-D24D-A738-057CA9D91957}"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1353851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A33B8F37-32CE-B040-8701-A529642DA8BD}" type="datetime1">
              <a:rPr lang="it-IT" smtClean="0"/>
              <a:t>12/04/2022</a:t>
            </a:fld>
            <a:endParaRPr lang="en-US" dirty="0"/>
          </a:p>
        </p:txBody>
      </p:sp>
      <p:sp>
        <p:nvSpPr>
          <p:cNvPr id="6" name="Footer Placeholder 5"/>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95321987"/>
      </p:ext>
    </p:extLst>
  </p:cSld>
  <p:clrMapOvr>
    <a:masterClrMapping/>
  </p:clrMapOvr>
  <p:hf hdr="0" dt="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902283"/>
      </p:ext>
    </p:extLst>
  </p:cSld>
  <p:clrMapOvr>
    <a:masterClrMapping/>
  </p:clrMapOvr>
  <p:hf hd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6140441"/>
      </p:ext>
    </p:extLst>
  </p:cSld>
  <p:clrMapOvr>
    <a:masterClrMapping/>
  </p:clrMapOvr>
  <p:hf hdr="0" dt="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76905098"/>
      </p:ext>
    </p:extLst>
  </p:cSld>
  <p:clrMapOvr>
    <a:masterClrMapping/>
  </p:clrMapOvr>
  <p:hf hdr="0" dt="0"/>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5429425"/>
      </p:ext>
    </p:extLst>
  </p:cSld>
  <p:clrMapOvr>
    <a:masterClrMapping/>
  </p:clrMapOvr>
  <p:hf hdr="0" dt="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4820113"/>
      </p:ext>
    </p:extLst>
  </p:cSld>
  <p:clrMapOvr>
    <a:masterClrMapping/>
  </p:clrMapOvr>
  <p:hf hdr="0" dt="0"/>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4D3E320-0F7F-2B4A-9A1A-CB79AD3114D1}"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504695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33B8F37-32CE-B040-8701-A529642DA8BD}" type="datetime1">
              <a:rPr lang="it-IT" smtClean="0"/>
              <a:t>12/04/2022</a:t>
            </a:fld>
            <a:endParaRPr lang="en-US" dirty="0"/>
          </a:p>
        </p:txBody>
      </p:sp>
      <p:sp>
        <p:nvSpPr>
          <p:cNvPr id="5" name="Footer Placeholder 4"/>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4400810"/>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image" Target="../media/image4.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image" Target="../media/image3.pn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3.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theme" Target="../theme/theme4.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image" Target="../media/image4.png"/><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image" Target="../media/image3.png"/><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theme" Target="../theme/theme5.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image" Target="../media/image4.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19" Type="http://schemas.openxmlformats.org/officeDocument/2006/relationships/image" Target="../media/image3.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theme" Target="../theme/theme6.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20" Type="http://schemas.openxmlformats.org/officeDocument/2006/relationships/image" Target="../media/image4.png"/><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10" Type="http://schemas.openxmlformats.org/officeDocument/2006/relationships/slideLayout" Target="../slideLayouts/slideLayout93.xml"/><Relationship Id="rId19" Type="http://schemas.openxmlformats.org/officeDocument/2006/relationships/image" Target="../media/image3.png"/><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33B8F37-32CE-B040-8701-A529642DA8BD}" type="datetime1">
              <a:rPr lang="it-IT" smtClean="0"/>
              <a:t>12/04/2022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a:t>Avv. Giancarlo Geraci – Giovani, legalità e deontologia Palermo, 25 giugno 2019</a:t>
            </a: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413496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Ls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33B8F37-32CE-B040-8701-A529642DA8BD}" type="datetime1">
              <a:rPr lang="it-IT" smtClean="0"/>
              <a:t>12/04/2022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99479221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hf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33B8F37-32CE-B040-8701-A529642DA8BD}" type="datetime1">
              <a:rPr lang="it-IT" smtClean="0"/>
              <a:t>12/04/2022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95402491"/>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Lst>
  <p:hf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33B8F37-32CE-B040-8701-A529642DA8BD}" type="datetime1">
              <a:rPr lang="it-IT" smtClean="0"/>
              <a:t>12/04/2022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0618208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hf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33B8F37-32CE-B040-8701-A529642DA8BD}" type="datetime1">
              <a:rPr lang="it-IT" smtClean="0"/>
              <a:t>12/04/2022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82595682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hf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33B8F37-32CE-B040-8701-A529642DA8BD}" type="datetime1">
              <a:rPr lang="it-IT" smtClean="0"/>
              <a:t>12/04/2022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Avv. Giancarlo Geraci – Giovani, legalità e deontologia Palermo, 25 giugno 2019</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798522070"/>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hf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603A27-E246-E440-8E7F-3925FACFD9BF}"/>
              </a:ext>
            </a:extLst>
          </p:cNvPr>
          <p:cNvSpPr>
            <a:spLocks noGrp="1"/>
          </p:cNvSpPr>
          <p:nvPr>
            <p:ph type="ctrTitle"/>
          </p:nvPr>
        </p:nvSpPr>
        <p:spPr>
          <a:xfrm>
            <a:off x="1507067" y="2106315"/>
            <a:ext cx="7766936" cy="1646302"/>
          </a:xfrm>
        </p:spPr>
        <p:txBody>
          <a:bodyPr>
            <a:normAutofit fontScale="90000"/>
          </a:bodyPr>
          <a:lstStyle/>
          <a:p>
            <a:pPr algn="r"/>
            <a:r>
              <a:rPr lang="it-IT" sz="6000" b="1" cap="small" dirty="0">
                <a:solidFill>
                  <a:schemeClr val="tx2"/>
                </a:solidFill>
              </a:rPr>
              <a:t>Superbonus 110%: profili contrattuali e rimediali</a:t>
            </a:r>
          </a:p>
        </p:txBody>
      </p:sp>
      <p:sp>
        <p:nvSpPr>
          <p:cNvPr id="3" name="Sottotitolo 2">
            <a:extLst>
              <a:ext uri="{FF2B5EF4-FFF2-40B4-BE49-F238E27FC236}">
                <a16:creationId xmlns:a16="http://schemas.microsoft.com/office/drawing/2014/main" id="{B421D186-2632-524C-AE08-4A8A33F56C1F}"/>
              </a:ext>
            </a:extLst>
          </p:cNvPr>
          <p:cNvSpPr>
            <a:spLocks noGrp="1"/>
          </p:cNvSpPr>
          <p:nvPr>
            <p:ph type="subTitle" idx="1"/>
          </p:nvPr>
        </p:nvSpPr>
        <p:spPr>
          <a:xfrm>
            <a:off x="2589214" y="4777379"/>
            <a:ext cx="6684790" cy="1126283"/>
          </a:xfrm>
        </p:spPr>
        <p:txBody>
          <a:bodyPr>
            <a:normAutofit fontScale="55000" lnSpcReduction="20000"/>
          </a:bodyPr>
          <a:lstStyle/>
          <a:p>
            <a:pPr algn="r"/>
            <a:endParaRPr lang="it-IT" sz="2400" cap="small" dirty="0">
              <a:solidFill>
                <a:srgbClr val="0070C0"/>
              </a:solidFill>
              <a:latin typeface="+mj-lt"/>
              <a:ea typeface="+mj-ea"/>
              <a:cs typeface="+mj-cs"/>
            </a:endParaRPr>
          </a:p>
          <a:p>
            <a:pPr algn="r"/>
            <a:r>
              <a:rPr lang="it-IT" sz="4400" b="1" cap="small" dirty="0">
                <a:solidFill>
                  <a:schemeClr val="tx2"/>
                </a:solidFill>
                <a:latin typeface="+mj-lt"/>
                <a:ea typeface="+mj-ea"/>
                <a:cs typeface="+mj-cs"/>
              </a:rPr>
              <a:t>Avv. Giancarlo Geraci</a:t>
            </a:r>
          </a:p>
          <a:p>
            <a:pPr algn="r"/>
            <a:r>
              <a:rPr lang="it-IT" sz="4400" b="1" cap="small" dirty="0">
                <a:solidFill>
                  <a:schemeClr val="tx2"/>
                </a:solidFill>
                <a:latin typeface="+mj-lt"/>
                <a:ea typeface="+mj-ea"/>
                <a:cs typeface="+mj-cs"/>
              </a:rPr>
              <a:t>Palermo, 12 Aprile 2022</a:t>
            </a:r>
          </a:p>
        </p:txBody>
      </p:sp>
    </p:spTree>
    <p:extLst>
      <p:ext uri="{BB962C8B-B14F-4D97-AF65-F5344CB8AC3E}">
        <p14:creationId xmlns:p14="http://schemas.microsoft.com/office/powerpoint/2010/main" val="1648235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D2DB30-4F32-5C46-9D2C-526B26E288B6}"/>
              </a:ext>
            </a:extLst>
          </p:cNvPr>
          <p:cNvSpPr>
            <a:spLocks noGrp="1"/>
          </p:cNvSpPr>
          <p:nvPr>
            <p:ph type="title"/>
          </p:nvPr>
        </p:nvSpPr>
        <p:spPr>
          <a:xfrm>
            <a:off x="677334" y="451513"/>
            <a:ext cx="8596668" cy="1320800"/>
          </a:xfrm>
        </p:spPr>
        <p:txBody>
          <a:bodyPr/>
          <a:lstStyle/>
          <a:p>
            <a:pPr algn="ctr"/>
            <a:r>
              <a:rPr lang="it-IT" u="sng" cap="small" dirty="0">
                <a:solidFill>
                  <a:srgbClr val="0070C0"/>
                </a:solidFill>
                <a:effectLst>
                  <a:outerShdw blurRad="38100" dist="38100" dir="2700000" algn="tl">
                    <a:srgbClr val="000000">
                      <a:alpha val="43137"/>
                    </a:srgbClr>
                  </a:outerShdw>
                </a:effectLst>
              </a:rPr>
              <a:t>La disciplina legislativa </a:t>
            </a:r>
          </a:p>
        </p:txBody>
      </p:sp>
      <p:sp>
        <p:nvSpPr>
          <p:cNvPr id="13" name="Segnaposto contenuto 12">
            <a:extLst>
              <a:ext uri="{FF2B5EF4-FFF2-40B4-BE49-F238E27FC236}">
                <a16:creationId xmlns:a16="http://schemas.microsoft.com/office/drawing/2014/main" id="{7BF2FAB1-038F-419C-A0B3-8D6CFD569136}"/>
              </a:ext>
            </a:extLst>
          </p:cNvPr>
          <p:cNvSpPr>
            <a:spLocks noGrp="1"/>
          </p:cNvSpPr>
          <p:nvPr>
            <p:ph idx="1"/>
          </p:nvPr>
        </p:nvSpPr>
        <p:spPr>
          <a:xfrm>
            <a:off x="753534" y="1111913"/>
            <a:ext cx="8596668" cy="4718973"/>
          </a:xfrm>
        </p:spPr>
        <p:txBody>
          <a:bodyPr>
            <a:normAutofit fontScale="92500" lnSpcReduction="20000"/>
          </a:bodyPr>
          <a:lstStyle/>
          <a:p>
            <a:pPr algn="just"/>
            <a:r>
              <a:rPr lang="it-IT" b="1" dirty="0"/>
              <a:t>D.L. 19.05.2020 n.34 (c.d. Decreto Rilancio) </a:t>
            </a:r>
            <a:r>
              <a:rPr lang="it-IT" dirty="0"/>
              <a:t>: artt. 119 </a:t>
            </a:r>
            <a:r>
              <a:rPr lang="it-IT" dirty="0" err="1"/>
              <a:t>rubr</a:t>
            </a:r>
            <a:r>
              <a:rPr lang="it-IT" dirty="0"/>
              <a:t>. «Interventi per l’efficienza energetica, sisma bonus, fotovoltaico e colonnine di ricarica per veicoli elettrici» e disposizioni seguenti</a:t>
            </a:r>
          </a:p>
          <a:p>
            <a:pPr algn="just"/>
            <a:r>
              <a:rPr lang="it-IT" b="1" dirty="0"/>
              <a:t>D. Min. </a:t>
            </a:r>
            <a:r>
              <a:rPr lang="it-IT" b="1" dirty="0" err="1"/>
              <a:t>Sv</a:t>
            </a:r>
            <a:r>
              <a:rPr lang="it-IT" b="1" dirty="0"/>
              <a:t>. Economico 6.8.2020 (c.d. Decreto Asseverazioni)</a:t>
            </a:r>
            <a:r>
              <a:rPr lang="it-IT" dirty="0"/>
              <a:t>: requisiti delle asseverazioni per l’accesso alle detrazioni fiscali per la riqualificazione energetica degli edifici </a:t>
            </a:r>
          </a:p>
          <a:p>
            <a:pPr algn="just"/>
            <a:r>
              <a:rPr lang="it-IT" b="1" dirty="0"/>
              <a:t>Legge 30.12.2020 n.178 (c.d. Legge Bilancio 2021)</a:t>
            </a:r>
            <a:r>
              <a:rPr lang="it-IT" dirty="0"/>
              <a:t>: modifiche in materia di Superbonus 110%</a:t>
            </a:r>
          </a:p>
          <a:p>
            <a:pPr algn="just"/>
            <a:r>
              <a:rPr lang="it-IT" b="1" dirty="0"/>
              <a:t>D.L. 11.11.2021 n. 157 (c.d. </a:t>
            </a:r>
            <a:r>
              <a:rPr lang="it-IT" b="1"/>
              <a:t>Decreto Antifrodi)</a:t>
            </a:r>
            <a:r>
              <a:rPr lang="it-IT"/>
              <a:t>: </a:t>
            </a:r>
            <a:r>
              <a:rPr lang="it-IT" dirty="0">
                <a:solidFill>
                  <a:srgbClr val="444444"/>
                </a:solidFill>
                <a:latin typeface="Arial" panose="020B0604020202020204" pitchFamily="34" charset="0"/>
              </a:rPr>
              <a:t>Misure urgenti per il contrasto alle frodi nel settore delle agevolazioni fiscali ed economiche</a:t>
            </a:r>
          </a:p>
          <a:p>
            <a:pPr algn="just"/>
            <a:r>
              <a:rPr lang="it-IT" b="1" dirty="0">
                <a:solidFill>
                  <a:prstClr val="black">
                    <a:lumMod val="75000"/>
                    <a:lumOff val="25000"/>
                  </a:prstClr>
                </a:solidFill>
              </a:rPr>
              <a:t>Legge 30.12.2021 n.34 (c.d. Legge Bilancio 2022)</a:t>
            </a:r>
            <a:r>
              <a:rPr lang="it-IT" dirty="0">
                <a:solidFill>
                  <a:prstClr val="black">
                    <a:lumMod val="75000"/>
                    <a:lumOff val="25000"/>
                  </a:prstClr>
                </a:solidFill>
              </a:rPr>
              <a:t>: Misure ulteriori in materia di Superbonus 110%</a:t>
            </a:r>
          </a:p>
          <a:p>
            <a:pPr algn="just"/>
            <a:r>
              <a:rPr lang="it-IT" b="1" dirty="0">
                <a:solidFill>
                  <a:prstClr val="black">
                    <a:lumMod val="75000"/>
                    <a:lumOff val="25000"/>
                  </a:prstClr>
                </a:solidFill>
              </a:rPr>
              <a:t>D.L. 27.01.2022 n.4 (c.d. Decreto Sostegni ter)</a:t>
            </a:r>
            <a:r>
              <a:rPr lang="it-IT" dirty="0">
                <a:solidFill>
                  <a:prstClr val="black">
                    <a:lumMod val="75000"/>
                    <a:lumOff val="25000"/>
                  </a:prstClr>
                </a:solidFill>
              </a:rPr>
              <a:t>: Misure urgenti in materia di sostegno alle imprese e agli operatori economici, di lavoro, salute e servizi territoriali, connesse all’emergenza da COVID-19</a:t>
            </a:r>
            <a:endParaRPr lang="it-IT" b="1" dirty="0">
              <a:solidFill>
                <a:prstClr val="black">
                  <a:lumMod val="75000"/>
                  <a:lumOff val="25000"/>
                </a:prstClr>
              </a:solidFill>
            </a:endParaRPr>
          </a:p>
          <a:p>
            <a:pPr lvl="0" algn="just">
              <a:buClr>
                <a:srgbClr val="90C226"/>
              </a:buClr>
            </a:pPr>
            <a:r>
              <a:rPr lang="it-IT" b="1" dirty="0">
                <a:solidFill>
                  <a:prstClr val="black">
                    <a:lumMod val="75000"/>
                    <a:lumOff val="25000"/>
                  </a:prstClr>
                </a:solidFill>
              </a:rPr>
              <a:t>D.L. 25.02.2022 n. 13 (c.d. Decreto Antifrodi bis)</a:t>
            </a:r>
            <a:r>
              <a:rPr lang="it-IT" dirty="0">
                <a:solidFill>
                  <a:prstClr val="black">
                    <a:lumMod val="75000"/>
                    <a:lumOff val="25000"/>
                  </a:prstClr>
                </a:solidFill>
              </a:rPr>
              <a:t>: </a:t>
            </a:r>
            <a:r>
              <a:rPr lang="it-IT" dirty="0">
                <a:solidFill>
                  <a:srgbClr val="444444"/>
                </a:solidFill>
                <a:latin typeface="Arial" panose="020B0604020202020204" pitchFamily="34" charset="0"/>
              </a:rPr>
              <a:t>Misure urgenti per il contrasto alle frodi e per la sicurezza sui luoghi di lavoro, nonché sull'elettricità' prodotta da impianti da fonti rinnovabili</a:t>
            </a:r>
          </a:p>
          <a:p>
            <a:pPr marL="0" indent="0" algn="just">
              <a:buNone/>
            </a:pPr>
            <a:endParaRPr lang="it-IT" dirty="0">
              <a:solidFill>
                <a:srgbClr val="444444"/>
              </a:solidFill>
              <a:latin typeface="Arial" panose="020B0604020202020204" pitchFamily="34" charset="0"/>
            </a:endParaRPr>
          </a:p>
          <a:p>
            <a:pPr algn="just"/>
            <a:endParaRPr lang="it-IT" dirty="0">
              <a:solidFill>
                <a:srgbClr val="444444"/>
              </a:solidFill>
              <a:latin typeface="Arial" panose="020B0604020202020204" pitchFamily="34" charset="0"/>
            </a:endParaRPr>
          </a:p>
          <a:p>
            <a:pPr algn="just"/>
            <a:endParaRPr lang="it-IT" dirty="0">
              <a:solidFill>
                <a:srgbClr val="444444"/>
              </a:solidFill>
              <a:latin typeface="Arial" panose="020B0604020202020204" pitchFamily="34" charset="0"/>
            </a:endParaRPr>
          </a:p>
          <a:p>
            <a:endParaRPr lang="it-IT" dirty="0"/>
          </a:p>
        </p:txBody>
      </p:sp>
      <p:sp>
        <p:nvSpPr>
          <p:cNvPr id="4" name="Segnaposto piè di pagina 3">
            <a:extLst>
              <a:ext uri="{FF2B5EF4-FFF2-40B4-BE49-F238E27FC236}">
                <a16:creationId xmlns:a16="http://schemas.microsoft.com/office/drawing/2014/main" id="{E81E1306-B277-4D4C-9C86-8227DF333BA1}"/>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2B419838-A875-DD44-9FAF-566DD7E63D93}"/>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237591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3BBEFBE3-2275-4A3D-B9EA-1BA4434A6607}"/>
              </a:ext>
            </a:extLst>
          </p:cNvPr>
          <p:cNvSpPr>
            <a:spLocks noGrp="1"/>
          </p:cNvSpPr>
          <p:nvPr>
            <p:ph type="title"/>
          </p:nvPr>
        </p:nvSpPr>
        <p:spPr>
          <a:xfrm>
            <a:off x="677333" y="668867"/>
            <a:ext cx="8686799" cy="2565400"/>
          </a:xfrm>
        </p:spPr>
        <p:txBody>
          <a:bodyPr>
            <a:normAutofit/>
          </a:bodyPr>
          <a:lstStyle/>
          <a:p>
            <a:pPr algn="just"/>
            <a:r>
              <a:rPr lang="it-IT" dirty="0">
                <a:solidFill>
                  <a:srgbClr val="0070C0"/>
                </a:solidFill>
              </a:rPr>
              <a:t>Coacervo infinito di disposizioni, circolari, di modifiche e di ulteriori interventi del Legislatore schizofrenico.</a:t>
            </a:r>
            <a:br>
              <a:rPr lang="it-IT" dirty="0">
                <a:solidFill>
                  <a:srgbClr val="0070C0"/>
                </a:solidFill>
              </a:rPr>
            </a:br>
            <a:r>
              <a:rPr lang="it-IT" dirty="0">
                <a:solidFill>
                  <a:srgbClr val="0070C0"/>
                </a:solidFill>
              </a:rPr>
              <a:t>Come orientarsi?</a:t>
            </a:r>
          </a:p>
        </p:txBody>
      </p:sp>
      <p:pic>
        <p:nvPicPr>
          <p:cNvPr id="8" name="Segnaposto contenuto 7">
            <a:extLst>
              <a:ext uri="{FF2B5EF4-FFF2-40B4-BE49-F238E27FC236}">
                <a16:creationId xmlns:a16="http://schemas.microsoft.com/office/drawing/2014/main" id="{008A3C60-E6AF-483A-87E6-953A15A079EC}"/>
              </a:ext>
            </a:extLst>
          </p:cNvPr>
          <p:cNvPicPr>
            <a:picLocks noGrp="1" noChangeAspect="1"/>
          </p:cNvPicPr>
          <p:nvPr>
            <p:ph idx="1"/>
          </p:nvPr>
        </p:nvPicPr>
        <p:blipFill>
          <a:blip r:embed="rId2"/>
          <a:stretch>
            <a:fillRect/>
          </a:stretch>
        </p:blipFill>
        <p:spPr>
          <a:xfrm>
            <a:off x="4468996" y="2918278"/>
            <a:ext cx="1103472" cy="2328874"/>
          </a:xfrm>
          <a:prstGeom prst="rect">
            <a:avLst/>
          </a:prstGeom>
        </p:spPr>
      </p:pic>
      <p:sp>
        <p:nvSpPr>
          <p:cNvPr id="4" name="Segnaposto piè di pagina 3">
            <a:extLst>
              <a:ext uri="{FF2B5EF4-FFF2-40B4-BE49-F238E27FC236}">
                <a16:creationId xmlns:a16="http://schemas.microsoft.com/office/drawing/2014/main" id="{FB1AFEF8-AD4F-4D67-8879-F84BFE6FE00B}"/>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CDF0E6E8-8F60-43C4-9DC6-71F116C2B0E8}"/>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3092986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C6D7A6B1-9EAE-40FD-9A71-FBD743FCED11}"/>
              </a:ext>
            </a:extLst>
          </p:cNvPr>
          <p:cNvSpPr>
            <a:spLocks noGrp="1"/>
          </p:cNvSpPr>
          <p:nvPr>
            <p:ph type="title"/>
          </p:nvPr>
        </p:nvSpPr>
        <p:spPr/>
        <p:txBody>
          <a:bodyPr/>
          <a:lstStyle/>
          <a:p>
            <a:pPr algn="ctr"/>
            <a:r>
              <a:rPr lang="it-IT" u="sng" cap="small" dirty="0">
                <a:solidFill>
                  <a:srgbClr val="0070C0"/>
                </a:solidFill>
                <a:effectLst>
                  <a:outerShdw blurRad="38100" dist="38100" dir="2700000" algn="tl">
                    <a:srgbClr val="000000">
                      <a:alpha val="43137"/>
                    </a:srgbClr>
                  </a:outerShdw>
                </a:effectLst>
              </a:rPr>
              <a:t>Programma dell’intervento</a:t>
            </a:r>
          </a:p>
        </p:txBody>
      </p:sp>
      <p:sp>
        <p:nvSpPr>
          <p:cNvPr id="7" name="Segnaposto contenuto 6">
            <a:extLst>
              <a:ext uri="{FF2B5EF4-FFF2-40B4-BE49-F238E27FC236}">
                <a16:creationId xmlns:a16="http://schemas.microsoft.com/office/drawing/2014/main" id="{68382E3B-B554-4575-8A72-47BE024E32DD}"/>
              </a:ext>
            </a:extLst>
          </p:cNvPr>
          <p:cNvSpPr>
            <a:spLocks noGrp="1"/>
          </p:cNvSpPr>
          <p:nvPr>
            <p:ph idx="1"/>
          </p:nvPr>
        </p:nvSpPr>
        <p:spPr>
          <a:xfrm>
            <a:off x="677334" y="1397000"/>
            <a:ext cx="8596668" cy="4191000"/>
          </a:xfrm>
        </p:spPr>
        <p:txBody>
          <a:bodyPr>
            <a:normAutofit fontScale="92500" lnSpcReduction="10000"/>
          </a:bodyPr>
          <a:lstStyle/>
          <a:p>
            <a:pPr algn="just">
              <a:spcAft>
                <a:spcPts val="1000"/>
              </a:spcAft>
              <a:buFont typeface="+mj-lt"/>
              <a:buAutoNum type="alphaUcPeriod"/>
            </a:pPr>
            <a:r>
              <a:rPr lang="it-IT" sz="2000" dirty="0">
                <a:latin typeface="+mj-lt"/>
              </a:rPr>
              <a:t>Brevi richiami sugli aspetti fondamentali della normativa in materia di Superbonus 110%</a:t>
            </a:r>
          </a:p>
          <a:p>
            <a:pPr algn="just">
              <a:spcAft>
                <a:spcPts val="1000"/>
              </a:spcAft>
              <a:buFont typeface="+mj-lt"/>
              <a:buAutoNum type="alphaUcPeriod"/>
            </a:pPr>
            <a:endParaRPr lang="it-IT" sz="2000" dirty="0">
              <a:latin typeface="+mj-lt"/>
            </a:endParaRPr>
          </a:p>
          <a:p>
            <a:pPr algn="just">
              <a:spcAft>
                <a:spcPts val="1000"/>
              </a:spcAft>
              <a:buFont typeface="+mj-lt"/>
              <a:buAutoNum type="alphaUcPeriod"/>
            </a:pPr>
            <a:r>
              <a:rPr lang="it-IT" sz="2000" dirty="0">
                <a:latin typeface="+mj-lt"/>
              </a:rPr>
              <a:t>Focus sull’approvazione e sull’esecuzione dei lavori in ambito condominiale</a:t>
            </a:r>
          </a:p>
          <a:p>
            <a:pPr algn="just">
              <a:spcAft>
                <a:spcPts val="1000"/>
              </a:spcAft>
              <a:buFont typeface="+mj-lt"/>
              <a:buAutoNum type="alphaUcPeriod"/>
            </a:pPr>
            <a:endParaRPr lang="it-IT" sz="2000" dirty="0">
              <a:latin typeface="+mj-lt"/>
            </a:endParaRPr>
          </a:p>
          <a:p>
            <a:pPr algn="just">
              <a:spcAft>
                <a:spcPts val="1000"/>
              </a:spcAft>
              <a:buFont typeface="+mj-lt"/>
              <a:buAutoNum type="alphaUcPeriod"/>
            </a:pPr>
            <a:r>
              <a:rPr lang="it-IT" sz="2000" dirty="0">
                <a:latin typeface="+mj-lt"/>
              </a:rPr>
              <a:t>Il contratto/i contratti</a:t>
            </a:r>
          </a:p>
          <a:p>
            <a:pPr algn="just">
              <a:spcAft>
                <a:spcPts val="1000"/>
              </a:spcAft>
              <a:buFont typeface="+mj-lt"/>
              <a:buAutoNum type="alphaUcPeriod"/>
            </a:pPr>
            <a:endParaRPr lang="it-IT" sz="2000" dirty="0">
              <a:latin typeface="+mj-lt"/>
            </a:endParaRPr>
          </a:p>
          <a:p>
            <a:pPr algn="just">
              <a:spcAft>
                <a:spcPts val="1000"/>
              </a:spcAft>
              <a:buFont typeface="+mj-lt"/>
              <a:buAutoNum type="alphaUcPeriod"/>
            </a:pPr>
            <a:r>
              <a:rPr lang="it-IT" sz="2000" dirty="0">
                <a:latin typeface="+mj-lt"/>
              </a:rPr>
              <a:t>Profili di responsabilità. Questioni pratiche e aspetti rimediali</a:t>
            </a:r>
          </a:p>
        </p:txBody>
      </p:sp>
      <p:sp>
        <p:nvSpPr>
          <p:cNvPr id="4" name="Segnaposto piè di pagina 3">
            <a:extLst>
              <a:ext uri="{FF2B5EF4-FFF2-40B4-BE49-F238E27FC236}">
                <a16:creationId xmlns:a16="http://schemas.microsoft.com/office/drawing/2014/main" id="{A84311B0-482F-4B7F-9C69-796BF0944552}"/>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505E3B82-B56A-46DE-8694-A72F7561EBA5}"/>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1262813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1214FD-7370-458F-B535-2971DA4808D0}"/>
              </a:ext>
            </a:extLst>
          </p:cNvPr>
          <p:cNvSpPr>
            <a:spLocks noGrp="1"/>
          </p:cNvSpPr>
          <p:nvPr>
            <p:ph type="ctrTitle"/>
          </p:nvPr>
        </p:nvSpPr>
        <p:spPr/>
        <p:txBody>
          <a:bodyPr/>
          <a:lstStyle/>
          <a:p>
            <a:pPr algn="ctr"/>
            <a:r>
              <a:rPr lang="it-IT" cap="small" dirty="0">
                <a:solidFill>
                  <a:srgbClr val="0070C0"/>
                </a:solidFill>
              </a:rPr>
              <a:t>A. Il Superbonus 110%</a:t>
            </a:r>
          </a:p>
        </p:txBody>
      </p:sp>
      <p:sp>
        <p:nvSpPr>
          <p:cNvPr id="3" name="Sottotitolo 2">
            <a:extLst>
              <a:ext uri="{FF2B5EF4-FFF2-40B4-BE49-F238E27FC236}">
                <a16:creationId xmlns:a16="http://schemas.microsoft.com/office/drawing/2014/main" id="{8BE0251C-C42B-4895-B497-08A4196344D8}"/>
              </a:ext>
            </a:extLst>
          </p:cNvPr>
          <p:cNvSpPr>
            <a:spLocks noGrp="1"/>
          </p:cNvSpPr>
          <p:nvPr>
            <p:ph type="subTitle" idx="1"/>
          </p:nvPr>
        </p:nvSpPr>
        <p:spPr/>
        <p:txBody>
          <a:bodyPr/>
          <a:lstStyle/>
          <a:p>
            <a:pPr algn="ctr"/>
            <a:r>
              <a:rPr lang="it-IT" b="1" cap="small" dirty="0">
                <a:solidFill>
                  <a:schemeClr val="tx1"/>
                </a:solidFill>
                <a:effectLst>
                  <a:outerShdw blurRad="38100" dist="38100" dir="2700000" algn="tl">
                    <a:srgbClr val="000000">
                      <a:alpha val="43137"/>
                    </a:srgbClr>
                  </a:outerShdw>
                </a:effectLst>
              </a:rPr>
              <a:t>Brevi richiami sugli aspetti fondamentali della normativa in vigore con le sue ultime novità</a:t>
            </a:r>
          </a:p>
        </p:txBody>
      </p:sp>
      <p:sp>
        <p:nvSpPr>
          <p:cNvPr id="4" name="Segnaposto piè di pagina 3">
            <a:extLst>
              <a:ext uri="{FF2B5EF4-FFF2-40B4-BE49-F238E27FC236}">
                <a16:creationId xmlns:a16="http://schemas.microsoft.com/office/drawing/2014/main" id="{213F16AD-6700-408F-B860-D5C9AC4818CD}"/>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45FA4618-6AD1-45EA-9D35-8C93C4AB08D0}"/>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857391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9C977D5-B1B5-4FF3-8EDF-D050036FE052}"/>
              </a:ext>
            </a:extLst>
          </p:cNvPr>
          <p:cNvSpPr>
            <a:spLocks noGrp="1"/>
          </p:cNvSpPr>
          <p:nvPr>
            <p:ph type="title"/>
          </p:nvPr>
        </p:nvSpPr>
        <p:spPr>
          <a:xfrm>
            <a:off x="677334" y="609600"/>
            <a:ext cx="8596668" cy="787400"/>
          </a:xfrm>
        </p:spPr>
        <p:txBody>
          <a:bodyPr/>
          <a:lstStyle/>
          <a:p>
            <a:pPr algn="ctr"/>
            <a:r>
              <a:rPr lang="it-IT" sz="4000" cap="small" dirty="0">
                <a:solidFill>
                  <a:srgbClr val="0070C0"/>
                </a:solidFill>
                <a:effectLst>
                  <a:outerShdw blurRad="38100" dist="38100" dir="2700000" algn="tl">
                    <a:srgbClr val="000000">
                      <a:alpha val="43137"/>
                    </a:srgbClr>
                  </a:outerShdw>
                </a:effectLst>
              </a:rPr>
              <a:t>a.</a:t>
            </a:r>
            <a:r>
              <a:rPr lang="it-IT" cap="small" dirty="0">
                <a:solidFill>
                  <a:srgbClr val="0070C0"/>
                </a:solidFill>
                <a:effectLst>
                  <a:outerShdw blurRad="38100" dist="38100" dir="2700000" algn="tl">
                    <a:srgbClr val="000000">
                      <a:alpha val="43137"/>
                    </a:srgbClr>
                  </a:outerShdw>
                </a:effectLst>
              </a:rPr>
              <a:t> </a:t>
            </a:r>
            <a:r>
              <a:rPr lang="it-IT" u="sng" cap="small" dirty="0">
                <a:solidFill>
                  <a:srgbClr val="0070C0"/>
                </a:solidFill>
                <a:effectLst>
                  <a:outerShdw blurRad="38100" dist="38100" dir="2700000" algn="tl">
                    <a:srgbClr val="000000">
                      <a:alpha val="43137"/>
                    </a:srgbClr>
                  </a:outerShdw>
                </a:effectLst>
              </a:rPr>
              <a:t>Il Superbonus 110%</a:t>
            </a:r>
          </a:p>
        </p:txBody>
      </p:sp>
      <p:sp>
        <p:nvSpPr>
          <p:cNvPr id="3" name="Segnaposto contenuto 2">
            <a:extLst>
              <a:ext uri="{FF2B5EF4-FFF2-40B4-BE49-F238E27FC236}">
                <a16:creationId xmlns:a16="http://schemas.microsoft.com/office/drawing/2014/main" id="{DF38DB58-A3D8-4848-80B5-1E56399D3D79}"/>
              </a:ext>
            </a:extLst>
          </p:cNvPr>
          <p:cNvSpPr>
            <a:spLocks noGrp="1"/>
          </p:cNvSpPr>
          <p:nvPr>
            <p:ph idx="1"/>
          </p:nvPr>
        </p:nvSpPr>
        <p:spPr>
          <a:xfrm>
            <a:off x="677334" y="1261533"/>
            <a:ext cx="8596668" cy="4779829"/>
          </a:xfrm>
        </p:spPr>
        <p:txBody>
          <a:bodyPr>
            <a:normAutofit fontScale="92500" lnSpcReduction="20000"/>
          </a:bodyPr>
          <a:lstStyle/>
          <a:p>
            <a:pPr marL="0" indent="0" algn="ctr">
              <a:spcAft>
                <a:spcPts val="600"/>
              </a:spcAft>
              <a:buNone/>
            </a:pPr>
            <a:r>
              <a:rPr lang="it-IT" sz="2000" b="1" dirty="0"/>
              <a:t>Art. 119 D.L. 34/2020 e ss.mm</a:t>
            </a:r>
            <a:r>
              <a:rPr lang="it-IT" sz="2000" dirty="0"/>
              <a:t>.</a:t>
            </a:r>
          </a:p>
          <a:p>
            <a:pPr algn="just">
              <a:spcAft>
                <a:spcPts val="600"/>
              </a:spcAft>
            </a:pPr>
            <a:r>
              <a:rPr lang="it-IT" sz="2000" dirty="0"/>
              <a:t>Il Superbonus 110% fa riferimento al potenziamento delle detrazioni già esistenti per gli interventi di riqualificazione energetica (Ecobonus), per la messa in sicurezza (</a:t>
            </a:r>
            <a:r>
              <a:rPr lang="it-IT" sz="2000" dirty="0" err="1"/>
              <a:t>Sismabonus</a:t>
            </a:r>
            <a:r>
              <a:rPr lang="it-IT" sz="2000" dirty="0"/>
              <a:t>) e per l’installazione di impianti (Bonus Edilizia). Consiste in una detrazione IRPEF e IRES, per specifici lavori edili, che potranno essere recuperati nella propria dichiarazione dei redditi in 4/5 anni</a:t>
            </a:r>
          </a:p>
          <a:p>
            <a:pPr algn="just">
              <a:spcAft>
                <a:spcPts val="600"/>
              </a:spcAft>
            </a:pPr>
            <a:r>
              <a:rPr lang="it-IT" sz="2000" dirty="0"/>
              <a:t>Originariamente per lavori fino al 31.12.2021, adesso fino al 31.12.2023 (70% nel 2024 e 65% nel 2025) in seguito a modifiche della Legge Bilancio 2022</a:t>
            </a:r>
          </a:p>
          <a:p>
            <a:pPr algn="just">
              <a:spcAft>
                <a:spcPts val="600"/>
              </a:spcAft>
            </a:pPr>
            <a:r>
              <a:rPr lang="it-IT" sz="2000" dirty="0"/>
              <a:t>Il bonus fiscale è maggiore, a livello di detrazione, rispetto alla spesa che viene sostenuta</a:t>
            </a:r>
          </a:p>
          <a:p>
            <a:pPr algn="just">
              <a:spcAft>
                <a:spcPts val="600"/>
              </a:spcAft>
            </a:pPr>
            <a:r>
              <a:rPr lang="it-IT" sz="2000" dirty="0"/>
              <a:t>In alternativa alla detrazione diretta, il contribuente può optare per il trasferimento del corrispondente credito di imposta a terzi tramite la c.d. cessione del credito ovvero con il c.d. sconto in fattura</a:t>
            </a:r>
          </a:p>
          <a:p>
            <a:pPr algn="just">
              <a:spcAft>
                <a:spcPts val="600"/>
              </a:spcAft>
            </a:pPr>
            <a:endParaRPr lang="it-IT" sz="2000" dirty="0"/>
          </a:p>
          <a:p>
            <a:endParaRPr lang="it-IT" dirty="0"/>
          </a:p>
        </p:txBody>
      </p:sp>
      <p:sp>
        <p:nvSpPr>
          <p:cNvPr id="4" name="Segnaposto piè di pagina 3">
            <a:extLst>
              <a:ext uri="{FF2B5EF4-FFF2-40B4-BE49-F238E27FC236}">
                <a16:creationId xmlns:a16="http://schemas.microsoft.com/office/drawing/2014/main" id="{E33FDF02-044E-4076-8BA4-1E719CC489DE}"/>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41DB2EF0-677D-4222-83CE-0A42FCA87BD8}"/>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66540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CDED3E-579A-4EB7-AF9F-4132C680418C}"/>
              </a:ext>
            </a:extLst>
          </p:cNvPr>
          <p:cNvSpPr>
            <a:spLocks noGrp="1"/>
          </p:cNvSpPr>
          <p:nvPr>
            <p:ph type="title"/>
          </p:nvPr>
        </p:nvSpPr>
        <p:spPr>
          <a:xfrm>
            <a:off x="677334" y="609600"/>
            <a:ext cx="8596668" cy="753533"/>
          </a:xfrm>
        </p:spPr>
        <p:txBody>
          <a:bodyPr/>
          <a:lstStyle/>
          <a:p>
            <a:pPr algn="ctr"/>
            <a:r>
              <a:rPr lang="it-IT" sz="4000" cap="small" dirty="0">
                <a:solidFill>
                  <a:srgbClr val="0070C0"/>
                </a:solidFill>
                <a:effectLst>
                  <a:outerShdw blurRad="38100" dist="38100" dir="2700000" algn="tl">
                    <a:srgbClr val="000000">
                      <a:alpha val="43137"/>
                    </a:srgbClr>
                  </a:outerShdw>
                </a:effectLst>
              </a:rPr>
              <a:t>a.</a:t>
            </a:r>
            <a:r>
              <a:rPr lang="it-IT" cap="small" dirty="0">
                <a:solidFill>
                  <a:srgbClr val="0070C0"/>
                </a:solidFill>
                <a:effectLst>
                  <a:outerShdw blurRad="38100" dist="38100" dir="2700000" algn="tl">
                    <a:srgbClr val="000000">
                      <a:alpha val="43137"/>
                    </a:srgbClr>
                  </a:outerShdw>
                </a:effectLst>
              </a:rPr>
              <a:t> </a:t>
            </a:r>
            <a:r>
              <a:rPr lang="it-IT" u="sng" cap="small" dirty="0">
                <a:solidFill>
                  <a:srgbClr val="0070C0"/>
                </a:solidFill>
                <a:effectLst>
                  <a:outerShdw blurRad="38100" dist="38100" dir="2700000" algn="tl">
                    <a:srgbClr val="000000">
                      <a:alpha val="43137"/>
                    </a:srgbClr>
                  </a:outerShdw>
                </a:effectLst>
              </a:rPr>
              <a:t>La regolarità urbanistica</a:t>
            </a:r>
            <a:endParaRPr lang="it-IT" dirty="0"/>
          </a:p>
        </p:txBody>
      </p:sp>
      <p:sp>
        <p:nvSpPr>
          <p:cNvPr id="3" name="Segnaposto contenuto 2">
            <a:extLst>
              <a:ext uri="{FF2B5EF4-FFF2-40B4-BE49-F238E27FC236}">
                <a16:creationId xmlns:a16="http://schemas.microsoft.com/office/drawing/2014/main" id="{193FAC40-1F56-467C-B3EB-E46548690242}"/>
              </a:ext>
            </a:extLst>
          </p:cNvPr>
          <p:cNvSpPr>
            <a:spLocks noGrp="1"/>
          </p:cNvSpPr>
          <p:nvPr>
            <p:ph idx="1"/>
          </p:nvPr>
        </p:nvSpPr>
        <p:spPr>
          <a:xfrm>
            <a:off x="677334" y="1363133"/>
            <a:ext cx="8596668" cy="4678229"/>
          </a:xfrm>
        </p:spPr>
        <p:txBody>
          <a:bodyPr>
            <a:normAutofit fontScale="92500"/>
          </a:bodyPr>
          <a:lstStyle/>
          <a:p>
            <a:pPr marL="0" indent="0" algn="ctr">
              <a:buNone/>
            </a:pPr>
            <a:r>
              <a:rPr lang="it-IT" b="1" dirty="0"/>
              <a:t>Artt. 49-50 d.P.R. 380/2001</a:t>
            </a:r>
          </a:p>
          <a:p>
            <a:pPr algn="just"/>
            <a:r>
              <a:rPr lang="it-IT" dirty="0"/>
              <a:t>L’applicazione delle agevolazioni fiscali in generale e del Superbonus in particolare sono strettamente correlati alla </a:t>
            </a:r>
            <a:r>
              <a:rPr lang="it-IT" b="1" dirty="0"/>
              <a:t>regolarità urbanistica ed edilizia dell’immobile</a:t>
            </a:r>
          </a:p>
          <a:p>
            <a:pPr algn="just"/>
            <a:r>
              <a:rPr lang="it-IT" b="1" dirty="0"/>
              <a:t>Art. 49 TUE</a:t>
            </a:r>
            <a:r>
              <a:rPr lang="it-IT" dirty="0"/>
              <a:t>: «…gli interventi abusivi realizzati (</a:t>
            </a:r>
            <a:r>
              <a:rPr lang="it-IT" b="1" dirty="0"/>
              <a:t>1</a:t>
            </a:r>
            <a:r>
              <a:rPr lang="it-IT" dirty="0"/>
              <a:t>) </a:t>
            </a:r>
            <a:r>
              <a:rPr lang="it-IT" u="sng" dirty="0"/>
              <a:t>in assenza di titolo</a:t>
            </a:r>
            <a:r>
              <a:rPr lang="it-IT" dirty="0"/>
              <a:t> o </a:t>
            </a:r>
            <a:r>
              <a:rPr lang="it-IT" b="1" dirty="0"/>
              <a:t>(2) </a:t>
            </a:r>
            <a:r>
              <a:rPr lang="it-IT" u="sng" dirty="0"/>
              <a:t>in contrasto con lo stesso</a:t>
            </a:r>
            <a:r>
              <a:rPr lang="it-IT" dirty="0"/>
              <a:t>, ovvero </a:t>
            </a:r>
            <a:r>
              <a:rPr lang="it-IT" b="1" dirty="0"/>
              <a:t>(3) </a:t>
            </a:r>
            <a:r>
              <a:rPr lang="it-IT" u="sng" dirty="0"/>
              <a:t>sulla base di un titolo successivamente annullato</a:t>
            </a:r>
            <a:r>
              <a:rPr lang="it-IT" dirty="0"/>
              <a:t>, non beneficiano delle agevolazioni fiscali previste dalle norme vigenti»</a:t>
            </a:r>
          </a:p>
          <a:p>
            <a:pPr algn="just"/>
            <a:r>
              <a:rPr lang="it-IT" b="1" dirty="0"/>
              <a:t>Art. 50, comma IV, TUE</a:t>
            </a:r>
            <a:r>
              <a:rPr lang="it-IT" dirty="0"/>
              <a:t>: «… il rilascio del permesso in sanatoria, per le opere o le parti di opere abusivamente realizzate, produce automaticamente, qualora ricorrano tutti i requisiti previsti dalle vigenti disposizioni agevolative, la cessazione degli effetti dei provvedimenti di revoca o di decadenza previsti dall’art. 49»</a:t>
            </a:r>
            <a:r>
              <a:rPr lang="it-IT" b="1" dirty="0"/>
              <a:t> </a:t>
            </a:r>
          </a:p>
          <a:p>
            <a:pPr algn="just"/>
            <a:r>
              <a:rPr lang="it-IT" dirty="0"/>
              <a:t>Le agevolazioni fiscali non decadono quando l’immobile riscontra un intervento abusivo di </a:t>
            </a:r>
            <a:r>
              <a:rPr lang="it-IT" b="1" dirty="0"/>
              <a:t>lieve entità </a:t>
            </a:r>
            <a:r>
              <a:rPr lang="it-IT" dirty="0"/>
              <a:t>(irregolarità edilizie entro il margine di tolleranza del 2% in altezza, distacchi, cubatura o superficie coperta, nel rispetto delle destinazioni  e degli allineamenti)</a:t>
            </a:r>
          </a:p>
        </p:txBody>
      </p:sp>
      <p:sp>
        <p:nvSpPr>
          <p:cNvPr id="4" name="Segnaposto piè di pagina 3">
            <a:extLst>
              <a:ext uri="{FF2B5EF4-FFF2-40B4-BE49-F238E27FC236}">
                <a16:creationId xmlns:a16="http://schemas.microsoft.com/office/drawing/2014/main" id="{CF4B0414-C991-4DCD-93CF-261F51FF6B21}"/>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28010E9A-992F-4E0C-89E8-3F4D053C9EE4}"/>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1801647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B539FA-88F8-42F8-A4D6-2EBB12665CBC}"/>
              </a:ext>
            </a:extLst>
          </p:cNvPr>
          <p:cNvSpPr>
            <a:spLocks noGrp="1"/>
          </p:cNvSpPr>
          <p:nvPr>
            <p:ph type="title"/>
          </p:nvPr>
        </p:nvSpPr>
        <p:spPr>
          <a:xfrm>
            <a:off x="677334" y="609600"/>
            <a:ext cx="8596668" cy="753533"/>
          </a:xfrm>
        </p:spPr>
        <p:txBody>
          <a:bodyPr/>
          <a:lstStyle/>
          <a:p>
            <a:pPr algn="ctr"/>
            <a:r>
              <a:rPr lang="it-IT" sz="4000" cap="small" dirty="0">
                <a:solidFill>
                  <a:srgbClr val="0070C0"/>
                </a:solidFill>
                <a:effectLst>
                  <a:outerShdw blurRad="38100" dist="38100" dir="2700000" algn="tl">
                    <a:srgbClr val="000000">
                      <a:alpha val="43137"/>
                    </a:srgbClr>
                  </a:outerShdw>
                </a:effectLst>
              </a:rPr>
              <a:t>a.</a:t>
            </a:r>
            <a:r>
              <a:rPr lang="it-IT" cap="small" dirty="0">
                <a:solidFill>
                  <a:srgbClr val="0070C0"/>
                </a:solidFill>
                <a:effectLst>
                  <a:outerShdw blurRad="38100" dist="38100" dir="2700000" algn="tl">
                    <a:srgbClr val="000000">
                      <a:alpha val="43137"/>
                    </a:srgbClr>
                  </a:outerShdw>
                </a:effectLst>
              </a:rPr>
              <a:t> </a:t>
            </a:r>
            <a:r>
              <a:rPr lang="it-IT" u="sng" cap="small" dirty="0">
                <a:solidFill>
                  <a:srgbClr val="0070C0"/>
                </a:solidFill>
                <a:effectLst>
                  <a:outerShdw blurRad="38100" dist="38100" dir="2700000" algn="tl">
                    <a:srgbClr val="000000">
                      <a:alpha val="43137"/>
                    </a:srgbClr>
                  </a:outerShdw>
                </a:effectLst>
              </a:rPr>
              <a:t>Interventi ammessi</a:t>
            </a:r>
            <a:endParaRPr lang="it-IT" dirty="0"/>
          </a:p>
        </p:txBody>
      </p:sp>
      <p:sp>
        <p:nvSpPr>
          <p:cNvPr id="3" name="Segnaposto contenuto 2">
            <a:extLst>
              <a:ext uri="{FF2B5EF4-FFF2-40B4-BE49-F238E27FC236}">
                <a16:creationId xmlns:a16="http://schemas.microsoft.com/office/drawing/2014/main" id="{0E88CBEB-18E9-4EB5-A02F-F93994E5D273}"/>
              </a:ext>
            </a:extLst>
          </p:cNvPr>
          <p:cNvSpPr>
            <a:spLocks noGrp="1"/>
          </p:cNvSpPr>
          <p:nvPr>
            <p:ph idx="1"/>
          </p:nvPr>
        </p:nvSpPr>
        <p:spPr>
          <a:xfrm>
            <a:off x="677334" y="1363133"/>
            <a:ext cx="8596668" cy="4678229"/>
          </a:xfrm>
        </p:spPr>
        <p:txBody>
          <a:bodyPr>
            <a:normAutofit fontScale="92500" lnSpcReduction="20000"/>
          </a:bodyPr>
          <a:lstStyle/>
          <a:p>
            <a:pPr marL="0" indent="0" algn="ctr">
              <a:buNone/>
            </a:pPr>
            <a:r>
              <a:rPr lang="it-IT" b="1" dirty="0"/>
              <a:t>Art. 119, comma 13 ter, DL 34/2020</a:t>
            </a:r>
          </a:p>
          <a:p>
            <a:pPr algn="just"/>
            <a:r>
              <a:rPr lang="it-IT" dirty="0"/>
              <a:t>Introdotto con D.L. 77/2021 (c.d. Decreto Semplificazioni)</a:t>
            </a:r>
          </a:p>
          <a:p>
            <a:pPr algn="just"/>
            <a:r>
              <a:rPr lang="it-IT" dirty="0"/>
              <a:t>Non è più necessaria l’attestazione del c.d. </a:t>
            </a:r>
            <a:r>
              <a:rPr lang="it-IT" b="1" dirty="0"/>
              <a:t>doppio stato legittimo</a:t>
            </a:r>
            <a:r>
              <a:rPr lang="it-IT" dirty="0"/>
              <a:t>, ex art. 9 </a:t>
            </a:r>
            <a:r>
              <a:rPr lang="it-IT" i="1" dirty="0"/>
              <a:t>bis </a:t>
            </a:r>
            <a:r>
              <a:rPr lang="it-IT" dirty="0"/>
              <a:t>TUE, secondo cui era necessaria attestazione dello stato legittimo sia tramite il titolo abilitativo per la costruzione o che l’ha legittimata, sia di quello che ha disciplinato l’intervento edilizio relativo all’immobile</a:t>
            </a:r>
            <a:endParaRPr lang="it-IT" b="1" dirty="0"/>
          </a:p>
          <a:p>
            <a:pPr algn="just"/>
            <a:r>
              <a:rPr lang="it-IT" dirty="0"/>
              <a:t>Scarsa organizzazione e digitalizzazione degli archivi edilizi nel reperire in tempi brevi i documenti necessari ad attestare lo stato legittimo dell’immobile</a:t>
            </a:r>
          </a:p>
          <a:p>
            <a:pPr algn="just"/>
            <a:r>
              <a:rPr lang="it-IT" dirty="0"/>
              <a:t>Interventi Superbonus 110% sono interventi di </a:t>
            </a:r>
            <a:r>
              <a:rPr lang="it-IT" b="1" dirty="0"/>
              <a:t>manutenzione straordinaria</a:t>
            </a:r>
            <a:r>
              <a:rPr lang="it-IT" dirty="0"/>
              <a:t> per i quali basta presentare la CILA(S) in cui non va dichiarata l’attestazione dello stato legittimo dell’immobile ex art. 9 </a:t>
            </a:r>
            <a:r>
              <a:rPr lang="it-IT" i="1" dirty="0"/>
              <a:t>bis</a:t>
            </a:r>
            <a:r>
              <a:rPr lang="it-IT" dirty="0"/>
              <a:t>, comma 1 </a:t>
            </a:r>
            <a:r>
              <a:rPr lang="it-IT" i="1" dirty="0"/>
              <a:t>bis</a:t>
            </a:r>
            <a:r>
              <a:rPr lang="it-IT" dirty="0"/>
              <a:t>, TUE</a:t>
            </a:r>
          </a:p>
          <a:p>
            <a:pPr algn="just"/>
            <a:r>
              <a:rPr lang="it-IT" dirty="0"/>
              <a:t>La decadenza opera solamente: </a:t>
            </a:r>
            <a:r>
              <a:rPr lang="it-IT" b="1" dirty="0"/>
              <a:t>(1)</a:t>
            </a:r>
            <a:r>
              <a:rPr lang="it-IT" dirty="0"/>
              <a:t> in caso di mancata presentazione della CILA; </a:t>
            </a:r>
            <a:r>
              <a:rPr lang="it-IT" b="1" dirty="0"/>
              <a:t>(2)</a:t>
            </a:r>
            <a:r>
              <a:rPr lang="it-IT" dirty="0"/>
              <a:t> interventi difformi rispetto alla CILA; </a:t>
            </a:r>
            <a:r>
              <a:rPr lang="it-IT" b="1" dirty="0"/>
              <a:t>(3)</a:t>
            </a:r>
            <a:r>
              <a:rPr lang="it-IT" dirty="0"/>
              <a:t> assenza del titolo abilitativo che ha previsto la costruzione dell’immobile oggetto dell’intervento o del provvedimento che ne ha consentito la legittimazione ovvero dell’attestato di completamento della costruzione ante 1.9.1967; </a:t>
            </a:r>
            <a:r>
              <a:rPr lang="it-IT" b="1" dirty="0"/>
              <a:t>(4)</a:t>
            </a:r>
            <a:r>
              <a:rPr lang="it-IT" dirty="0"/>
              <a:t> non corrispondenza al vero delle attestazioni previste per il superbonus ex art. 119 D.L. 34/2020</a:t>
            </a:r>
          </a:p>
        </p:txBody>
      </p:sp>
      <p:sp>
        <p:nvSpPr>
          <p:cNvPr id="4" name="Segnaposto piè di pagina 3">
            <a:extLst>
              <a:ext uri="{FF2B5EF4-FFF2-40B4-BE49-F238E27FC236}">
                <a16:creationId xmlns:a16="http://schemas.microsoft.com/office/drawing/2014/main" id="{7431F5E3-BC05-4BF9-94ED-9A96560247AF}"/>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FDAED712-1855-4583-8A07-1D06B5A3D08D}"/>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3008862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D5BEC9-FE87-4431-9714-7CAEE7118F83}"/>
              </a:ext>
            </a:extLst>
          </p:cNvPr>
          <p:cNvSpPr>
            <a:spLocks noGrp="1"/>
          </p:cNvSpPr>
          <p:nvPr>
            <p:ph type="title"/>
          </p:nvPr>
        </p:nvSpPr>
        <p:spPr>
          <a:xfrm>
            <a:off x="677334" y="609600"/>
            <a:ext cx="8596668" cy="838200"/>
          </a:xfrm>
        </p:spPr>
        <p:txBody>
          <a:bodyPr/>
          <a:lstStyle/>
          <a:p>
            <a:pPr algn="ctr"/>
            <a:r>
              <a:rPr lang="it-IT" sz="4000" cap="small" dirty="0">
                <a:solidFill>
                  <a:srgbClr val="0070C0"/>
                </a:solidFill>
                <a:effectLst>
                  <a:outerShdw blurRad="38100" dist="38100" dir="2700000" algn="tl">
                    <a:srgbClr val="000000">
                      <a:alpha val="43137"/>
                    </a:srgbClr>
                  </a:outerShdw>
                </a:effectLst>
              </a:rPr>
              <a:t>A. </a:t>
            </a:r>
            <a:r>
              <a:rPr lang="it-IT" u="sng" cap="small" dirty="0">
                <a:solidFill>
                  <a:srgbClr val="0070C0"/>
                </a:solidFill>
                <a:effectLst>
                  <a:outerShdw blurRad="38100" dist="38100" dir="2700000" algn="tl">
                    <a:srgbClr val="000000">
                      <a:alpha val="43137"/>
                    </a:srgbClr>
                  </a:outerShdw>
                </a:effectLst>
              </a:rPr>
              <a:t>Interventi agevolati c.d. trainanti</a:t>
            </a:r>
          </a:p>
        </p:txBody>
      </p:sp>
      <p:sp>
        <p:nvSpPr>
          <p:cNvPr id="3" name="Segnaposto contenuto 2">
            <a:extLst>
              <a:ext uri="{FF2B5EF4-FFF2-40B4-BE49-F238E27FC236}">
                <a16:creationId xmlns:a16="http://schemas.microsoft.com/office/drawing/2014/main" id="{71837675-7054-44FE-AB0D-0F73BCD0CBB5}"/>
              </a:ext>
            </a:extLst>
          </p:cNvPr>
          <p:cNvSpPr>
            <a:spLocks noGrp="1"/>
          </p:cNvSpPr>
          <p:nvPr>
            <p:ph idx="1"/>
          </p:nvPr>
        </p:nvSpPr>
        <p:spPr>
          <a:xfrm>
            <a:off x="677334" y="1488613"/>
            <a:ext cx="8596668" cy="4438054"/>
          </a:xfrm>
        </p:spPr>
        <p:txBody>
          <a:bodyPr>
            <a:normAutofit/>
          </a:bodyPr>
          <a:lstStyle/>
          <a:p>
            <a:pPr marL="0" indent="0" algn="ctr">
              <a:spcAft>
                <a:spcPts val="1200"/>
              </a:spcAft>
              <a:buNone/>
            </a:pPr>
            <a:r>
              <a:rPr lang="it-IT" sz="2000" b="1" dirty="0"/>
              <a:t>Art. 119, comma I, D.L. 34/2020</a:t>
            </a:r>
          </a:p>
          <a:p>
            <a:pPr algn="just">
              <a:spcAft>
                <a:spcPts val="1200"/>
              </a:spcAft>
            </a:pPr>
            <a:r>
              <a:rPr lang="it-IT" sz="2000" dirty="0"/>
              <a:t>Interventi relativo all’isolamento termico di almeno il 25% dell’edificio o della singola unità immobiliare situata all’interno di case a schiera</a:t>
            </a:r>
          </a:p>
          <a:p>
            <a:pPr algn="just">
              <a:spcAft>
                <a:spcPts val="1200"/>
              </a:spcAft>
            </a:pPr>
            <a:r>
              <a:rPr lang="it-IT" sz="2000" dirty="0"/>
              <a:t>Interventi per la sostituzione degli impianti di climatizzazione invernale e per l’allaccio a sistemi di teleriscaldamento efficiente</a:t>
            </a:r>
          </a:p>
          <a:p>
            <a:pPr algn="just">
              <a:spcAft>
                <a:spcPts val="1200"/>
              </a:spcAft>
            </a:pPr>
            <a:r>
              <a:rPr lang="it-IT" sz="2000" dirty="0"/>
              <a:t>Interventi per la sostituzione di impianti di climatizzazione invernale sugli edifici unifamiliari o sulle unità immobiliari di edifici plurifamiliari</a:t>
            </a:r>
          </a:p>
          <a:p>
            <a:pPr algn="just">
              <a:spcAft>
                <a:spcPts val="1200"/>
              </a:spcAft>
            </a:pPr>
            <a:r>
              <a:rPr lang="it-IT" sz="2000" dirty="0"/>
              <a:t>Interventi antisismici (c.d. </a:t>
            </a:r>
            <a:r>
              <a:rPr lang="it-IT" sz="2000" dirty="0" err="1"/>
              <a:t>Sismabonus</a:t>
            </a:r>
            <a:r>
              <a:rPr lang="it-IT" sz="2000" dirty="0"/>
              <a:t>)</a:t>
            </a:r>
          </a:p>
        </p:txBody>
      </p:sp>
      <p:sp>
        <p:nvSpPr>
          <p:cNvPr id="4" name="Segnaposto piè di pagina 3">
            <a:extLst>
              <a:ext uri="{FF2B5EF4-FFF2-40B4-BE49-F238E27FC236}">
                <a16:creationId xmlns:a16="http://schemas.microsoft.com/office/drawing/2014/main" id="{6D3BA0F2-2D1A-4C5D-8CF3-493FA3355644}"/>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411A5B5E-B59F-48C4-91E6-1E87998594D0}"/>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3590051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83C2A5-8252-4AD3-9151-15BEA2674658}"/>
              </a:ext>
            </a:extLst>
          </p:cNvPr>
          <p:cNvSpPr>
            <a:spLocks noGrp="1"/>
          </p:cNvSpPr>
          <p:nvPr>
            <p:ph type="title"/>
          </p:nvPr>
        </p:nvSpPr>
        <p:spPr>
          <a:xfrm>
            <a:off x="677334" y="609600"/>
            <a:ext cx="8596668" cy="778933"/>
          </a:xfrm>
        </p:spPr>
        <p:txBody>
          <a:bodyPr/>
          <a:lstStyle/>
          <a:p>
            <a:pPr algn="ctr"/>
            <a:r>
              <a:rPr lang="it-IT" sz="4000" cap="small" dirty="0">
                <a:solidFill>
                  <a:srgbClr val="0070C0"/>
                </a:solidFill>
                <a:effectLst>
                  <a:outerShdw blurRad="38100" dist="38100" dir="2700000" algn="tl">
                    <a:srgbClr val="000000">
                      <a:alpha val="43137"/>
                    </a:srgbClr>
                  </a:outerShdw>
                </a:effectLst>
              </a:rPr>
              <a:t>A. </a:t>
            </a:r>
            <a:r>
              <a:rPr lang="it-IT" u="sng" cap="small" dirty="0">
                <a:solidFill>
                  <a:srgbClr val="0070C0"/>
                </a:solidFill>
                <a:effectLst>
                  <a:outerShdw blurRad="38100" dist="38100" dir="2700000" algn="tl">
                    <a:srgbClr val="000000">
                      <a:alpha val="43137"/>
                    </a:srgbClr>
                  </a:outerShdw>
                </a:effectLst>
              </a:rPr>
              <a:t>Interventi agevolati c.d. trainati</a:t>
            </a:r>
            <a:endParaRPr lang="it-IT" dirty="0"/>
          </a:p>
        </p:txBody>
      </p:sp>
      <p:sp>
        <p:nvSpPr>
          <p:cNvPr id="3" name="Segnaposto contenuto 2">
            <a:extLst>
              <a:ext uri="{FF2B5EF4-FFF2-40B4-BE49-F238E27FC236}">
                <a16:creationId xmlns:a16="http://schemas.microsoft.com/office/drawing/2014/main" id="{938DB7B1-683A-44DD-A67B-BC1BD8066DEC}"/>
              </a:ext>
            </a:extLst>
          </p:cNvPr>
          <p:cNvSpPr>
            <a:spLocks noGrp="1"/>
          </p:cNvSpPr>
          <p:nvPr>
            <p:ph idx="1"/>
          </p:nvPr>
        </p:nvSpPr>
        <p:spPr>
          <a:xfrm>
            <a:off x="677334" y="1490133"/>
            <a:ext cx="8596668" cy="4551229"/>
          </a:xfrm>
        </p:spPr>
        <p:txBody>
          <a:bodyPr>
            <a:normAutofit/>
          </a:bodyPr>
          <a:lstStyle/>
          <a:p>
            <a:pPr marL="0" indent="0" algn="ctr">
              <a:spcAft>
                <a:spcPts val="1200"/>
              </a:spcAft>
              <a:buNone/>
            </a:pPr>
            <a:r>
              <a:rPr lang="it-IT" sz="2000" b="1" dirty="0"/>
              <a:t>Art. 119, comma II, D.L. 34/2020</a:t>
            </a:r>
          </a:p>
          <a:p>
            <a:pPr algn="just">
              <a:spcAft>
                <a:spcPts val="1200"/>
              </a:spcAft>
            </a:pPr>
            <a:r>
              <a:rPr lang="it-IT" sz="2000" dirty="0"/>
              <a:t>La maggiore aliquota si applica anche agli interventi di natura minore, c.d. «trainati», purché: </a:t>
            </a:r>
            <a:r>
              <a:rPr lang="it-IT" sz="2000" b="1" dirty="0"/>
              <a:t>(1) </a:t>
            </a:r>
            <a:r>
              <a:rPr lang="it-IT" sz="2000" dirty="0"/>
              <a:t>siano eseguiti congiuntamente ad almeno uno degli interventi trainanti di tipo energetico; </a:t>
            </a:r>
            <a:r>
              <a:rPr lang="it-IT" sz="2000" b="1" dirty="0"/>
              <a:t>(2) </a:t>
            </a:r>
            <a:r>
              <a:rPr lang="it-IT" sz="2000" dirty="0"/>
              <a:t>sempre che assicurino, nel loro complesso, il doppio miglioramento della classe energetica e </a:t>
            </a:r>
            <a:r>
              <a:rPr lang="it-IT" sz="2000" b="1" dirty="0"/>
              <a:t>(3) </a:t>
            </a:r>
            <a:r>
              <a:rPr lang="it-IT" sz="2000" dirty="0"/>
              <a:t>gli interventi siano effettivamente conclusi</a:t>
            </a:r>
          </a:p>
          <a:p>
            <a:pPr algn="just">
              <a:spcAft>
                <a:spcPts val="1200"/>
              </a:spcAft>
            </a:pPr>
            <a:r>
              <a:rPr lang="it-IT" sz="2000" dirty="0"/>
              <a:t>Alcune tipologie: interventi di efficientamento energetico (c.d. Ecobonus); eliminazione delle barriere architettoniche; installazione di impianti solari fotovoltaici e di sistemi di accumulo; installazione di colonnine per la ricarica dei veicoli elettrici</a:t>
            </a:r>
          </a:p>
        </p:txBody>
      </p:sp>
      <p:sp>
        <p:nvSpPr>
          <p:cNvPr id="4" name="Segnaposto piè di pagina 3">
            <a:extLst>
              <a:ext uri="{FF2B5EF4-FFF2-40B4-BE49-F238E27FC236}">
                <a16:creationId xmlns:a16="http://schemas.microsoft.com/office/drawing/2014/main" id="{FFE534F3-3B29-4CD4-896D-13F00AA0DAC8}"/>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D0B5E1F7-DE59-4CEC-8E50-8D152948E5FC}"/>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1896238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07D9F1-3672-4697-8AEF-033E3C109085}"/>
              </a:ext>
            </a:extLst>
          </p:cNvPr>
          <p:cNvSpPr>
            <a:spLocks noGrp="1"/>
          </p:cNvSpPr>
          <p:nvPr>
            <p:ph type="title"/>
          </p:nvPr>
        </p:nvSpPr>
        <p:spPr/>
        <p:txBody>
          <a:bodyPr/>
          <a:lstStyle/>
          <a:p>
            <a:pPr algn="ctr"/>
            <a:r>
              <a:rPr lang="it-IT" dirty="0">
                <a:solidFill>
                  <a:srgbClr val="0070C0"/>
                </a:solidFill>
                <a:effectLst>
                  <a:outerShdw blurRad="38100" dist="38100" dir="2700000" algn="tl">
                    <a:srgbClr val="000000">
                      <a:alpha val="43137"/>
                    </a:srgbClr>
                  </a:outerShdw>
                </a:effectLst>
              </a:rPr>
              <a:t>A. </a:t>
            </a:r>
            <a:r>
              <a:rPr lang="it-IT" u="sng" cap="small" dirty="0">
                <a:solidFill>
                  <a:srgbClr val="0070C0"/>
                </a:solidFill>
                <a:effectLst>
                  <a:outerShdw blurRad="38100" dist="38100" dir="2700000" algn="tl">
                    <a:srgbClr val="000000">
                      <a:alpha val="43137"/>
                    </a:srgbClr>
                  </a:outerShdw>
                </a:effectLst>
              </a:rPr>
              <a:t>Modalità alternative di detrazione fiscale</a:t>
            </a:r>
            <a:r>
              <a:rPr lang="it-IT" cap="small" dirty="0">
                <a:solidFill>
                  <a:srgbClr val="0070C0"/>
                </a:solidFill>
                <a:effectLst>
                  <a:outerShdw blurRad="38100" dist="38100" dir="2700000" algn="tl">
                    <a:srgbClr val="000000">
                      <a:alpha val="43137"/>
                    </a:srgbClr>
                  </a:outerShdw>
                </a:effectLst>
              </a:rPr>
              <a:t> (1)</a:t>
            </a:r>
          </a:p>
        </p:txBody>
      </p:sp>
      <p:sp>
        <p:nvSpPr>
          <p:cNvPr id="3" name="Segnaposto testo 2">
            <a:extLst>
              <a:ext uri="{FF2B5EF4-FFF2-40B4-BE49-F238E27FC236}">
                <a16:creationId xmlns:a16="http://schemas.microsoft.com/office/drawing/2014/main" id="{F68C5AA0-04D0-442F-AFC8-7F84EEFEFF9B}"/>
              </a:ext>
            </a:extLst>
          </p:cNvPr>
          <p:cNvSpPr>
            <a:spLocks noGrp="1"/>
          </p:cNvSpPr>
          <p:nvPr>
            <p:ph type="body" idx="1"/>
          </p:nvPr>
        </p:nvSpPr>
        <p:spPr>
          <a:xfrm>
            <a:off x="677334" y="1872852"/>
            <a:ext cx="4185623" cy="576262"/>
          </a:xfrm>
        </p:spPr>
        <p:txBody>
          <a:bodyPr/>
          <a:lstStyle/>
          <a:p>
            <a:pPr algn="ctr"/>
            <a:r>
              <a:rPr lang="it-IT" u="sng" cap="small" dirty="0">
                <a:solidFill>
                  <a:srgbClr val="0070C0"/>
                </a:solidFill>
              </a:rPr>
              <a:t>Sconto in fattura</a:t>
            </a:r>
          </a:p>
        </p:txBody>
      </p:sp>
      <p:sp>
        <p:nvSpPr>
          <p:cNvPr id="4" name="Segnaposto contenuto 3">
            <a:extLst>
              <a:ext uri="{FF2B5EF4-FFF2-40B4-BE49-F238E27FC236}">
                <a16:creationId xmlns:a16="http://schemas.microsoft.com/office/drawing/2014/main" id="{D61EF369-CB80-43B3-A326-D5674180D4CE}"/>
              </a:ext>
            </a:extLst>
          </p:cNvPr>
          <p:cNvSpPr>
            <a:spLocks noGrp="1"/>
          </p:cNvSpPr>
          <p:nvPr>
            <p:ph sz="half" idx="2"/>
          </p:nvPr>
        </p:nvSpPr>
        <p:spPr>
          <a:xfrm>
            <a:off x="677334" y="2477026"/>
            <a:ext cx="4185623" cy="3466574"/>
          </a:xfrm>
        </p:spPr>
        <p:txBody>
          <a:bodyPr>
            <a:normAutofit fontScale="92500"/>
          </a:bodyPr>
          <a:lstStyle/>
          <a:p>
            <a:pPr marL="0" indent="0" algn="ctr">
              <a:buNone/>
            </a:pPr>
            <a:r>
              <a:rPr lang="it-IT" sz="1600" b="1" dirty="0"/>
              <a:t>Art. 121 D.L. 34/2020</a:t>
            </a:r>
          </a:p>
          <a:p>
            <a:pPr algn="just"/>
            <a:r>
              <a:rPr lang="it-IT" sz="1600" dirty="0"/>
              <a:t>Contributo, sotto forma di sconto sul corrispettivo dovuto, di importo massimo non superiore al corrispettivo stesso, anticipato dal fornitore di beni e servizi relativi agli interventi agevolati</a:t>
            </a:r>
          </a:p>
          <a:p>
            <a:pPr algn="just"/>
            <a:r>
              <a:rPr lang="it-IT" sz="1600" dirty="0"/>
              <a:t>Il fornitore recupera il contributo sotto forma di credito di imposta pari alla detrazione spettante, con facoltà di successiva cessione</a:t>
            </a:r>
          </a:p>
          <a:p>
            <a:pPr algn="just"/>
            <a:r>
              <a:rPr lang="it-IT" sz="1600" dirty="0"/>
              <a:t>Lo sconto va citato in fattura ma non incide sull’imponibile – debito IVA anche senza incasso</a:t>
            </a:r>
          </a:p>
          <a:p>
            <a:pPr algn="just"/>
            <a:endParaRPr lang="it-IT" dirty="0"/>
          </a:p>
          <a:p>
            <a:pPr algn="just"/>
            <a:endParaRPr lang="it-IT" dirty="0"/>
          </a:p>
        </p:txBody>
      </p:sp>
      <p:sp>
        <p:nvSpPr>
          <p:cNvPr id="5" name="Segnaposto testo 4">
            <a:extLst>
              <a:ext uri="{FF2B5EF4-FFF2-40B4-BE49-F238E27FC236}">
                <a16:creationId xmlns:a16="http://schemas.microsoft.com/office/drawing/2014/main" id="{1AE94D6F-2D94-44D4-AF50-0B5712C7A287}"/>
              </a:ext>
            </a:extLst>
          </p:cNvPr>
          <p:cNvSpPr>
            <a:spLocks noGrp="1"/>
          </p:cNvSpPr>
          <p:nvPr>
            <p:ph type="body" sz="quarter" idx="3"/>
          </p:nvPr>
        </p:nvSpPr>
        <p:spPr>
          <a:xfrm>
            <a:off x="5088383" y="1851951"/>
            <a:ext cx="4185618" cy="576262"/>
          </a:xfrm>
        </p:spPr>
        <p:txBody>
          <a:bodyPr/>
          <a:lstStyle/>
          <a:p>
            <a:pPr algn="ctr"/>
            <a:r>
              <a:rPr lang="it-IT" u="sng" cap="small" dirty="0">
                <a:solidFill>
                  <a:srgbClr val="0070C0"/>
                </a:solidFill>
              </a:rPr>
              <a:t>Cessione del credito</a:t>
            </a:r>
          </a:p>
        </p:txBody>
      </p:sp>
      <p:sp>
        <p:nvSpPr>
          <p:cNvPr id="6" name="Segnaposto contenuto 5">
            <a:extLst>
              <a:ext uri="{FF2B5EF4-FFF2-40B4-BE49-F238E27FC236}">
                <a16:creationId xmlns:a16="http://schemas.microsoft.com/office/drawing/2014/main" id="{3A384C6C-E9DB-4364-AD0F-25B17FA6C353}"/>
              </a:ext>
            </a:extLst>
          </p:cNvPr>
          <p:cNvSpPr>
            <a:spLocks noGrp="1"/>
          </p:cNvSpPr>
          <p:nvPr>
            <p:ph sz="quarter" idx="4"/>
          </p:nvPr>
        </p:nvSpPr>
        <p:spPr>
          <a:xfrm>
            <a:off x="5088383" y="2485492"/>
            <a:ext cx="4185617" cy="3304117"/>
          </a:xfrm>
        </p:spPr>
        <p:txBody>
          <a:bodyPr>
            <a:normAutofit fontScale="92500"/>
          </a:bodyPr>
          <a:lstStyle/>
          <a:p>
            <a:pPr marL="0" indent="0" algn="ctr">
              <a:buNone/>
            </a:pPr>
            <a:r>
              <a:rPr lang="it-IT" sz="1700" b="1" dirty="0"/>
              <a:t>Art. 121 D.L. 34/2020</a:t>
            </a:r>
          </a:p>
          <a:p>
            <a:pPr algn="just"/>
            <a:r>
              <a:rPr lang="it-IT" sz="1700" dirty="0"/>
              <a:t>Il contribuente paga la fattura al fornitore ma poi «trasforma» la detrazione cedendola ad un terzo che la acquista</a:t>
            </a:r>
          </a:p>
          <a:p>
            <a:endParaRPr lang="it-IT" sz="1700" dirty="0"/>
          </a:p>
          <a:p>
            <a:endParaRPr lang="it-IT" dirty="0"/>
          </a:p>
        </p:txBody>
      </p:sp>
      <p:sp>
        <p:nvSpPr>
          <p:cNvPr id="7" name="Segnaposto piè di pagina 6">
            <a:extLst>
              <a:ext uri="{FF2B5EF4-FFF2-40B4-BE49-F238E27FC236}">
                <a16:creationId xmlns:a16="http://schemas.microsoft.com/office/drawing/2014/main" id="{F8FCEE45-B3F0-489B-BDAC-499C607766B3}"/>
              </a:ext>
            </a:extLst>
          </p:cNvPr>
          <p:cNvSpPr>
            <a:spLocks noGrp="1"/>
          </p:cNvSpPr>
          <p:nvPr>
            <p:ph type="ftr" sz="quarter" idx="11"/>
          </p:nvPr>
        </p:nvSpPr>
        <p:spPr>
          <a:xfrm>
            <a:off x="677334" y="6041362"/>
            <a:ext cx="6297612" cy="365125"/>
          </a:xfrm>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8" name="Segnaposto numero diapositiva 7">
            <a:extLst>
              <a:ext uri="{FF2B5EF4-FFF2-40B4-BE49-F238E27FC236}">
                <a16:creationId xmlns:a16="http://schemas.microsoft.com/office/drawing/2014/main" id="{2283062F-F3C5-4F70-B162-F32EC6F6CF6A}"/>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2958809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5880CF-06F4-4F1C-8341-B773DCAF13D0}"/>
              </a:ext>
            </a:extLst>
          </p:cNvPr>
          <p:cNvSpPr>
            <a:spLocks noGrp="1"/>
          </p:cNvSpPr>
          <p:nvPr>
            <p:ph type="title"/>
          </p:nvPr>
        </p:nvSpPr>
        <p:spPr/>
        <p:txBody>
          <a:bodyPr/>
          <a:lstStyle/>
          <a:p>
            <a:pPr algn="ctr"/>
            <a:r>
              <a:rPr lang="it-IT" dirty="0">
                <a:solidFill>
                  <a:srgbClr val="0070C0"/>
                </a:solidFill>
                <a:effectLst>
                  <a:outerShdw blurRad="38100" dist="38100" dir="2700000" algn="tl">
                    <a:srgbClr val="000000">
                      <a:alpha val="43137"/>
                    </a:srgbClr>
                  </a:outerShdw>
                </a:effectLst>
              </a:rPr>
              <a:t>A. </a:t>
            </a:r>
            <a:r>
              <a:rPr lang="it-IT" u="sng" cap="small" dirty="0">
                <a:solidFill>
                  <a:srgbClr val="0070C0"/>
                </a:solidFill>
                <a:effectLst>
                  <a:outerShdw blurRad="38100" dist="38100" dir="2700000" algn="tl">
                    <a:srgbClr val="000000">
                      <a:alpha val="43137"/>
                    </a:srgbClr>
                  </a:outerShdw>
                </a:effectLst>
              </a:rPr>
              <a:t>Modalità alternative di detrazione fiscale</a:t>
            </a:r>
            <a:r>
              <a:rPr lang="it-IT" cap="small" dirty="0">
                <a:solidFill>
                  <a:srgbClr val="0070C0"/>
                </a:solidFill>
                <a:effectLst>
                  <a:outerShdw blurRad="38100" dist="38100" dir="2700000" algn="tl">
                    <a:srgbClr val="000000">
                      <a:alpha val="43137"/>
                    </a:srgbClr>
                  </a:outerShdw>
                </a:effectLst>
              </a:rPr>
              <a:t> (2)</a:t>
            </a:r>
            <a:endParaRPr lang="it-IT" dirty="0"/>
          </a:p>
        </p:txBody>
      </p:sp>
      <p:sp>
        <p:nvSpPr>
          <p:cNvPr id="3" name="Segnaposto contenuto 2">
            <a:extLst>
              <a:ext uri="{FF2B5EF4-FFF2-40B4-BE49-F238E27FC236}">
                <a16:creationId xmlns:a16="http://schemas.microsoft.com/office/drawing/2014/main" id="{E65A0071-9770-46A0-832B-F870233EA0D4}"/>
              </a:ext>
            </a:extLst>
          </p:cNvPr>
          <p:cNvSpPr>
            <a:spLocks noGrp="1"/>
          </p:cNvSpPr>
          <p:nvPr>
            <p:ph idx="1"/>
          </p:nvPr>
        </p:nvSpPr>
        <p:spPr/>
        <p:txBody>
          <a:bodyPr/>
          <a:lstStyle/>
          <a:p>
            <a:pPr algn="just"/>
            <a:r>
              <a:rPr lang="it-IT" dirty="0"/>
              <a:t>Il Decreto Sostegni </a:t>
            </a:r>
            <a:r>
              <a:rPr lang="it-IT" i="1" dirty="0"/>
              <a:t>ter</a:t>
            </a:r>
            <a:r>
              <a:rPr lang="it-IT" dirty="0"/>
              <a:t> interviene, con l’art. 28, a sancire la </a:t>
            </a:r>
            <a:r>
              <a:rPr lang="it-IT" b="1" u="sng" dirty="0"/>
              <a:t>nullità</a:t>
            </a:r>
            <a:r>
              <a:rPr lang="it-IT" dirty="0"/>
              <a:t> dei contratti con i quali si optava per una cessione successiva a quella realizzata direttamente dal beneficiario della detrazione ovvero dal fornitore che aveva concesso lo sconto in fattura</a:t>
            </a:r>
          </a:p>
          <a:p>
            <a:pPr algn="just"/>
            <a:r>
              <a:rPr lang="it-IT" dirty="0"/>
              <a:t>L’art. 28 D.L. 13/2022 – c.d. Decreto Antifrodi </a:t>
            </a:r>
            <a:r>
              <a:rPr lang="it-IT" i="1" dirty="0"/>
              <a:t>bis – </a:t>
            </a:r>
            <a:r>
              <a:rPr lang="it-IT" dirty="0"/>
              <a:t>interviene per modificare </a:t>
            </a:r>
            <a:r>
              <a:rPr lang="it-IT" b="1" dirty="0"/>
              <a:t>immediatamente </a:t>
            </a:r>
            <a:r>
              <a:rPr lang="it-IT" dirty="0"/>
              <a:t>l’originario art. 28 del c.d. Decreto Sostegni </a:t>
            </a:r>
            <a:r>
              <a:rPr lang="it-IT" i="1" dirty="0"/>
              <a:t>ter</a:t>
            </a:r>
          </a:p>
          <a:p>
            <a:pPr algn="just"/>
            <a:r>
              <a:rPr lang="it-IT" dirty="0"/>
              <a:t>Il nuovo art. 28 prevede che il cessionario del credito ceduto dall’originario beneficiario ovvero dal fornitore che ha concesso lo sconto in fattura possono effettuare </a:t>
            </a:r>
            <a:r>
              <a:rPr lang="it-IT" b="1" u="sng" dirty="0"/>
              <a:t>al massimo 2 cessioni ma solamente a favore di</a:t>
            </a:r>
            <a:r>
              <a:rPr lang="it-IT" dirty="0"/>
              <a:t>: </a:t>
            </a:r>
            <a:r>
              <a:rPr lang="it-IT" b="1" dirty="0"/>
              <a:t>(1)</a:t>
            </a:r>
            <a:r>
              <a:rPr lang="it-IT" dirty="0"/>
              <a:t> banche e intermediari finanziari iscritti ad apposito albo; </a:t>
            </a:r>
            <a:r>
              <a:rPr lang="it-IT" b="1" dirty="0"/>
              <a:t>(2)</a:t>
            </a:r>
            <a:r>
              <a:rPr lang="it-IT" dirty="0"/>
              <a:t> società appartenenti a un gruppo bancario iscritto ad apposito albo; e </a:t>
            </a:r>
            <a:r>
              <a:rPr lang="it-IT" b="1" dirty="0"/>
              <a:t>(3)</a:t>
            </a:r>
            <a:r>
              <a:rPr lang="it-IT" dirty="0"/>
              <a:t> imprese di assicurazione autorizzate ad operare in Italia</a:t>
            </a:r>
            <a:endParaRPr lang="it-IT" u="sng" dirty="0"/>
          </a:p>
          <a:p>
            <a:endParaRPr lang="it-IT" dirty="0"/>
          </a:p>
        </p:txBody>
      </p:sp>
      <p:sp>
        <p:nvSpPr>
          <p:cNvPr id="4" name="Segnaposto piè di pagina 3">
            <a:extLst>
              <a:ext uri="{FF2B5EF4-FFF2-40B4-BE49-F238E27FC236}">
                <a16:creationId xmlns:a16="http://schemas.microsoft.com/office/drawing/2014/main" id="{B8F83F47-46A6-470B-8E5C-68550CA9C909}"/>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489E3832-3002-496B-AD60-42DEC6CF8995}"/>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3386366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523488-7AED-4B1A-86B0-452BD81A5DDF}"/>
              </a:ext>
            </a:extLst>
          </p:cNvPr>
          <p:cNvSpPr>
            <a:spLocks noGrp="1"/>
          </p:cNvSpPr>
          <p:nvPr>
            <p:ph type="title"/>
          </p:nvPr>
        </p:nvSpPr>
        <p:spPr>
          <a:xfrm>
            <a:off x="677334" y="609600"/>
            <a:ext cx="8596668" cy="762000"/>
          </a:xfrm>
        </p:spPr>
        <p:txBody>
          <a:bodyPr/>
          <a:lstStyle/>
          <a:p>
            <a:pPr algn="ctr"/>
            <a:r>
              <a:rPr lang="it-IT" dirty="0">
                <a:solidFill>
                  <a:srgbClr val="0070C0"/>
                </a:solidFill>
              </a:rPr>
              <a:t>A. </a:t>
            </a:r>
            <a:r>
              <a:rPr lang="it-IT" u="sng" cap="small" dirty="0">
                <a:solidFill>
                  <a:srgbClr val="0070C0"/>
                </a:solidFill>
                <a:effectLst>
                  <a:outerShdw blurRad="38100" dist="38100" dir="2700000" algn="tl">
                    <a:srgbClr val="000000">
                      <a:alpha val="43137"/>
                    </a:srgbClr>
                  </a:outerShdw>
                </a:effectLst>
              </a:rPr>
              <a:t>Ambito soggettivo</a:t>
            </a:r>
          </a:p>
        </p:txBody>
      </p:sp>
      <p:sp>
        <p:nvSpPr>
          <p:cNvPr id="3" name="Segnaposto contenuto 2">
            <a:extLst>
              <a:ext uri="{FF2B5EF4-FFF2-40B4-BE49-F238E27FC236}">
                <a16:creationId xmlns:a16="http://schemas.microsoft.com/office/drawing/2014/main" id="{13A18C72-61F5-4835-A3FE-6998A3A2D76D}"/>
              </a:ext>
            </a:extLst>
          </p:cNvPr>
          <p:cNvSpPr>
            <a:spLocks noGrp="1"/>
          </p:cNvSpPr>
          <p:nvPr>
            <p:ph idx="1"/>
          </p:nvPr>
        </p:nvSpPr>
        <p:spPr>
          <a:xfrm>
            <a:off x="677334" y="1371601"/>
            <a:ext cx="8596668" cy="4669762"/>
          </a:xfrm>
        </p:spPr>
        <p:txBody>
          <a:bodyPr/>
          <a:lstStyle/>
          <a:p>
            <a:pPr marL="0" indent="0" algn="ctr">
              <a:buNone/>
            </a:pPr>
            <a:r>
              <a:rPr lang="it-IT" b="1" dirty="0"/>
              <a:t>Art. 119, commi IX-X, D.L.34/2020</a:t>
            </a:r>
          </a:p>
          <a:p>
            <a:pPr algn="just"/>
            <a:r>
              <a:rPr lang="it-IT" dirty="0"/>
              <a:t>Condomìni (artt. 1123 e ss. cod. civ.)</a:t>
            </a:r>
          </a:p>
          <a:p>
            <a:pPr algn="just"/>
            <a:r>
              <a:rPr lang="it-IT" dirty="0"/>
              <a:t>Persone fisiche non esercenti attività di impresa, arti o professioni con riferimento a interi fabbricati con al massimo 4 unità distintamente accatastate appartenenti ad un unico proprietario o in comproprietà</a:t>
            </a:r>
          </a:p>
          <a:p>
            <a:pPr algn="just"/>
            <a:r>
              <a:rPr lang="it-IT" dirty="0"/>
              <a:t>Persone fisiche non esercenti attività di impresa, arti o professioni per interventi su singole unità immobiliari a destinazione residenziale</a:t>
            </a:r>
          </a:p>
          <a:p>
            <a:pPr algn="just"/>
            <a:r>
              <a:rPr lang="it-IT" dirty="0"/>
              <a:t>Istituti Autonomi Case Popolari</a:t>
            </a:r>
          </a:p>
          <a:p>
            <a:pPr algn="just"/>
            <a:r>
              <a:rPr lang="it-IT" dirty="0"/>
              <a:t>Cooperative di abitazione a proprietà indivisa</a:t>
            </a:r>
          </a:p>
          <a:p>
            <a:pPr algn="just"/>
            <a:r>
              <a:rPr lang="it-IT" dirty="0"/>
              <a:t>Enti appartenenti al c.d. «Terzo settore»</a:t>
            </a:r>
          </a:p>
          <a:p>
            <a:pPr algn="just"/>
            <a:r>
              <a:rPr lang="it-IT" dirty="0"/>
              <a:t>Associazioni e società sportive dilettantistiche</a:t>
            </a:r>
          </a:p>
        </p:txBody>
      </p:sp>
      <p:sp>
        <p:nvSpPr>
          <p:cNvPr id="4" name="Segnaposto piè di pagina 3">
            <a:extLst>
              <a:ext uri="{FF2B5EF4-FFF2-40B4-BE49-F238E27FC236}">
                <a16:creationId xmlns:a16="http://schemas.microsoft.com/office/drawing/2014/main" id="{39A94B19-9404-4A90-8A6C-A2C0BB2C040A}"/>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62A0E810-ECC5-4E36-BA87-83A2DD1914E3}"/>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750097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0B71CF-BE92-4ABA-92F1-E59D09E478C4}"/>
              </a:ext>
            </a:extLst>
          </p:cNvPr>
          <p:cNvSpPr>
            <a:spLocks noGrp="1"/>
          </p:cNvSpPr>
          <p:nvPr>
            <p:ph type="ctrTitle"/>
          </p:nvPr>
        </p:nvSpPr>
        <p:spPr/>
        <p:txBody>
          <a:bodyPr/>
          <a:lstStyle/>
          <a:p>
            <a:pPr algn="ctr"/>
            <a:r>
              <a:rPr lang="it-IT" cap="small" dirty="0">
                <a:solidFill>
                  <a:srgbClr val="0070C0"/>
                </a:solidFill>
              </a:rPr>
              <a:t>B. Il Superbonus nei condomìni</a:t>
            </a:r>
          </a:p>
        </p:txBody>
      </p:sp>
      <p:sp>
        <p:nvSpPr>
          <p:cNvPr id="3" name="Sottotitolo 2">
            <a:extLst>
              <a:ext uri="{FF2B5EF4-FFF2-40B4-BE49-F238E27FC236}">
                <a16:creationId xmlns:a16="http://schemas.microsoft.com/office/drawing/2014/main" id="{336E2316-D5CF-412C-AA4E-C157DD1C4110}"/>
              </a:ext>
            </a:extLst>
          </p:cNvPr>
          <p:cNvSpPr>
            <a:spLocks noGrp="1"/>
          </p:cNvSpPr>
          <p:nvPr>
            <p:ph type="subTitle" idx="1"/>
          </p:nvPr>
        </p:nvSpPr>
        <p:spPr/>
        <p:txBody>
          <a:bodyPr/>
          <a:lstStyle/>
          <a:p>
            <a:pPr algn="ctr"/>
            <a:r>
              <a:rPr lang="it-IT" b="1" dirty="0">
                <a:solidFill>
                  <a:schemeClr val="tx1"/>
                </a:solidFill>
                <a:effectLst>
                  <a:outerShdw blurRad="38100" dist="38100" dir="2700000" algn="tl">
                    <a:srgbClr val="000000">
                      <a:alpha val="43137"/>
                    </a:srgbClr>
                  </a:outerShdw>
                </a:effectLst>
              </a:rPr>
              <a:t>Focus sull’approvazione e sull’esecuzione dei lavori in ambito condominiale</a:t>
            </a:r>
          </a:p>
          <a:p>
            <a:endParaRPr lang="it-IT" dirty="0"/>
          </a:p>
        </p:txBody>
      </p:sp>
      <p:sp>
        <p:nvSpPr>
          <p:cNvPr id="4" name="Segnaposto piè di pagina 3">
            <a:extLst>
              <a:ext uri="{FF2B5EF4-FFF2-40B4-BE49-F238E27FC236}">
                <a16:creationId xmlns:a16="http://schemas.microsoft.com/office/drawing/2014/main" id="{2B4EF2AB-29AB-4D36-A0AA-349863902389}"/>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EF8E45E9-6A77-4370-8EF2-D880C94E1819}"/>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868945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859F72-EE95-459E-BCAA-A59BA162F335}"/>
              </a:ext>
            </a:extLst>
          </p:cNvPr>
          <p:cNvSpPr>
            <a:spLocks noGrp="1"/>
          </p:cNvSpPr>
          <p:nvPr>
            <p:ph type="title"/>
          </p:nvPr>
        </p:nvSpPr>
        <p:spPr>
          <a:xfrm>
            <a:off x="677334" y="609600"/>
            <a:ext cx="8596668" cy="897467"/>
          </a:xfrm>
        </p:spPr>
        <p:txBody>
          <a:bodyPr/>
          <a:lstStyle/>
          <a:p>
            <a:pPr algn="ctr"/>
            <a:r>
              <a:rPr lang="it-IT" dirty="0">
                <a:solidFill>
                  <a:srgbClr val="0070C0"/>
                </a:solidFill>
              </a:rPr>
              <a:t>B. </a:t>
            </a:r>
            <a:r>
              <a:rPr lang="it-IT" sz="4000" u="sng" cap="small" dirty="0">
                <a:solidFill>
                  <a:srgbClr val="0070C0"/>
                </a:solidFill>
                <a:effectLst>
                  <a:outerShdw blurRad="38100" dist="38100" dir="2700000" algn="tl">
                    <a:srgbClr val="000000">
                      <a:alpha val="43137"/>
                    </a:srgbClr>
                  </a:outerShdw>
                </a:effectLst>
              </a:rPr>
              <a:t>I condomìni</a:t>
            </a:r>
            <a:endParaRPr lang="it-IT" u="sng" cap="small" dirty="0">
              <a:solidFill>
                <a:srgbClr val="0070C0"/>
              </a:solidFill>
              <a:effectLst>
                <a:outerShdw blurRad="38100" dist="38100" dir="2700000" algn="tl">
                  <a:srgbClr val="000000">
                    <a:alpha val="43137"/>
                  </a:srgbClr>
                </a:outerShdw>
              </a:effectLst>
            </a:endParaRPr>
          </a:p>
        </p:txBody>
      </p:sp>
      <p:sp>
        <p:nvSpPr>
          <p:cNvPr id="3" name="Segnaposto contenuto 2">
            <a:extLst>
              <a:ext uri="{FF2B5EF4-FFF2-40B4-BE49-F238E27FC236}">
                <a16:creationId xmlns:a16="http://schemas.microsoft.com/office/drawing/2014/main" id="{B0B377DF-32C0-4B18-80C2-1E78FBC083E9}"/>
              </a:ext>
            </a:extLst>
          </p:cNvPr>
          <p:cNvSpPr>
            <a:spLocks noGrp="1"/>
          </p:cNvSpPr>
          <p:nvPr>
            <p:ph idx="1"/>
          </p:nvPr>
        </p:nvSpPr>
        <p:spPr>
          <a:xfrm>
            <a:off x="677334" y="1507067"/>
            <a:ext cx="8596668" cy="4534295"/>
          </a:xfrm>
        </p:spPr>
        <p:txBody>
          <a:bodyPr>
            <a:normAutofit fontScale="92500" lnSpcReduction="10000"/>
          </a:bodyPr>
          <a:lstStyle/>
          <a:p>
            <a:pPr marL="0" indent="0" algn="ctr">
              <a:buNone/>
            </a:pPr>
            <a:r>
              <a:rPr lang="it-IT" b="1" dirty="0"/>
              <a:t>Art. 119, comma IX, lett. a), D.L. 34/2020</a:t>
            </a:r>
          </a:p>
          <a:p>
            <a:pPr algn="just"/>
            <a:r>
              <a:rPr lang="it-IT" dirty="0"/>
              <a:t>I condomìni rientrano tra i soggetti beneficiari previsti dalla normativa per i lavori eseguiti nelle parti comuni – i beneficiari finali sono i condòmini ai quali viene ripartita la detrazione relativa alle spese sulle parti comuni in base a tabella millesimale o altri criteri individuati in assemblea (art. 1123 cod. civ.)</a:t>
            </a:r>
          </a:p>
          <a:p>
            <a:pPr algn="just"/>
            <a:r>
              <a:rPr lang="it-IT" dirty="0"/>
              <a:t>Non vi sono requisiti particolari per i condòmini (es. anche persone giuridiche), ad eccezione delle unità immobiliari di lusso (categorie </a:t>
            </a:r>
            <a:r>
              <a:rPr lang="it-IT" dirty="0" err="1"/>
              <a:t>cat</a:t>
            </a:r>
            <a:r>
              <a:rPr lang="it-IT" dirty="0"/>
              <a:t>. A/9 unità immobiliari non aperte al pubblico; A/1 e A/8) per interventi che non riguardano le parti comuni dell’edificio</a:t>
            </a:r>
          </a:p>
          <a:p>
            <a:pPr algn="just"/>
            <a:r>
              <a:rPr lang="it-IT" dirty="0"/>
              <a:t>Condominio come qualsivoglia immobile in cui coesistono parti in comunione e parti in proprietà esclusiva, ex artt. 1117 e ss. cod. civ., a prescindere dal loro sviluppo in verticale od orizzontale (si condominio minimo, residence, condominio di fatto, </a:t>
            </a:r>
            <a:r>
              <a:rPr lang="it-IT" dirty="0" err="1"/>
              <a:t>etc</a:t>
            </a:r>
            <a:r>
              <a:rPr lang="it-IT" dirty="0"/>
              <a:t>…)</a:t>
            </a:r>
          </a:p>
          <a:p>
            <a:pPr algn="just"/>
            <a:r>
              <a:rPr lang="it-IT" dirty="0"/>
              <a:t>Anche senza amministratore (meno di 8 condomini): non è necessario chiedere apposito CF del condominio ma basta quello del proprietario/condomino incaricato di effettuare gli adempimenti</a:t>
            </a:r>
          </a:p>
        </p:txBody>
      </p:sp>
      <p:sp>
        <p:nvSpPr>
          <p:cNvPr id="4" name="Segnaposto piè di pagina 3">
            <a:extLst>
              <a:ext uri="{FF2B5EF4-FFF2-40B4-BE49-F238E27FC236}">
                <a16:creationId xmlns:a16="http://schemas.microsoft.com/office/drawing/2014/main" id="{5D0BAADB-2918-492A-B8B4-88296E306120}"/>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B345D1D2-D6B8-4B43-AC8E-8A0E466C9BCF}"/>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1124879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7D34C7-FF4F-4959-8542-6155A7FAB0DC}"/>
              </a:ext>
            </a:extLst>
          </p:cNvPr>
          <p:cNvSpPr>
            <a:spLocks noGrp="1"/>
          </p:cNvSpPr>
          <p:nvPr>
            <p:ph type="title"/>
          </p:nvPr>
        </p:nvSpPr>
        <p:spPr>
          <a:xfrm>
            <a:off x="677334" y="609600"/>
            <a:ext cx="8596668" cy="939800"/>
          </a:xfrm>
        </p:spPr>
        <p:txBody>
          <a:bodyPr/>
          <a:lstStyle/>
          <a:p>
            <a:pPr algn="ctr"/>
            <a:r>
              <a:rPr lang="it-IT" dirty="0">
                <a:solidFill>
                  <a:srgbClr val="0070C0"/>
                </a:solidFill>
              </a:rPr>
              <a:t>B. </a:t>
            </a:r>
            <a:r>
              <a:rPr lang="it-IT" u="sng" cap="small" dirty="0">
                <a:solidFill>
                  <a:srgbClr val="0070C0"/>
                </a:solidFill>
                <a:effectLst>
                  <a:outerShdw blurRad="38100" dist="38100" dir="2700000" algn="tl">
                    <a:srgbClr val="000000">
                      <a:alpha val="43137"/>
                    </a:srgbClr>
                  </a:outerShdw>
                </a:effectLst>
              </a:rPr>
              <a:t>L’approvazione dei lavori</a:t>
            </a:r>
          </a:p>
        </p:txBody>
      </p:sp>
      <p:sp>
        <p:nvSpPr>
          <p:cNvPr id="3" name="Segnaposto contenuto 2">
            <a:extLst>
              <a:ext uri="{FF2B5EF4-FFF2-40B4-BE49-F238E27FC236}">
                <a16:creationId xmlns:a16="http://schemas.microsoft.com/office/drawing/2014/main" id="{BC8EC082-F155-4E43-9888-5E1C7533B4F0}"/>
              </a:ext>
            </a:extLst>
          </p:cNvPr>
          <p:cNvSpPr>
            <a:spLocks noGrp="1"/>
          </p:cNvSpPr>
          <p:nvPr>
            <p:ph idx="1"/>
          </p:nvPr>
        </p:nvSpPr>
        <p:spPr>
          <a:xfrm>
            <a:off x="677334" y="1346201"/>
            <a:ext cx="8596668" cy="4695162"/>
          </a:xfrm>
        </p:spPr>
        <p:txBody>
          <a:bodyPr>
            <a:normAutofit lnSpcReduction="10000"/>
          </a:bodyPr>
          <a:lstStyle/>
          <a:p>
            <a:pPr marL="0" indent="0" algn="ctr">
              <a:buNone/>
            </a:pPr>
            <a:r>
              <a:rPr lang="it-IT" b="1" dirty="0"/>
              <a:t>Art. 119, comma  9 </a:t>
            </a:r>
            <a:r>
              <a:rPr lang="it-IT" b="1" i="1" dirty="0"/>
              <a:t>bis</a:t>
            </a:r>
            <a:r>
              <a:rPr lang="it-IT" b="1" dirty="0"/>
              <a:t>, D.L. 34/2020</a:t>
            </a:r>
          </a:p>
          <a:p>
            <a:pPr algn="just"/>
            <a:r>
              <a:rPr lang="it-IT" b="1" dirty="0"/>
              <a:t>Convocazione dell’assemblea </a:t>
            </a:r>
            <a:r>
              <a:rPr lang="it-IT" dirty="0"/>
              <a:t>da parte dell’amministratore ovvero, nell’inerzia di questo, da parte di almeno due condomini che rappresentano almeno 1/6 del valore dell’edificio, ex art. 66 </a:t>
            </a:r>
            <a:r>
              <a:rPr lang="it-IT" dirty="0" err="1"/>
              <a:t>disp</a:t>
            </a:r>
            <a:r>
              <a:rPr lang="it-IT" dirty="0"/>
              <a:t>. </a:t>
            </a:r>
            <a:r>
              <a:rPr lang="it-IT" dirty="0" err="1"/>
              <a:t>att</a:t>
            </a:r>
            <a:r>
              <a:rPr lang="it-IT" dirty="0"/>
              <a:t>. c.c.</a:t>
            </a:r>
          </a:p>
          <a:p>
            <a:pPr algn="just"/>
            <a:r>
              <a:rPr lang="it-IT" b="1" dirty="0"/>
              <a:t>Ordine del giorno </a:t>
            </a:r>
            <a:r>
              <a:rPr lang="it-IT" dirty="0"/>
              <a:t>chiaro e specificamente dettagliato</a:t>
            </a:r>
          </a:p>
          <a:p>
            <a:pPr algn="just"/>
            <a:r>
              <a:rPr lang="it-IT" dirty="0"/>
              <a:t>Necessaria approvazione dei lavori con </a:t>
            </a:r>
            <a:r>
              <a:rPr lang="it-IT" b="1" dirty="0"/>
              <a:t>almeno due delibere</a:t>
            </a:r>
            <a:r>
              <a:rPr lang="it-IT" dirty="0"/>
              <a:t>: </a:t>
            </a:r>
            <a:r>
              <a:rPr lang="it-IT" b="1" dirty="0"/>
              <a:t>(1)</a:t>
            </a:r>
            <a:r>
              <a:rPr lang="it-IT" dirty="0"/>
              <a:t> l’assemblea deve decidere di incaricare un tecnico per predisporre lo studio di fattibilità, </a:t>
            </a:r>
            <a:r>
              <a:rPr lang="it-IT" i="1" dirty="0"/>
              <a:t>id est</a:t>
            </a:r>
            <a:r>
              <a:rPr lang="it-IT" dirty="0"/>
              <a:t> sussistenza dei presupposti per far acquistare all’edificio almeno due classi energetiche e redazione progetto; </a:t>
            </a:r>
            <a:r>
              <a:rPr lang="it-IT" b="1" dirty="0"/>
              <a:t>(2)</a:t>
            </a:r>
            <a:r>
              <a:rPr lang="it-IT" dirty="0"/>
              <a:t> approvazione esecuzione lavori, scelta del </a:t>
            </a:r>
            <a:r>
              <a:rPr lang="it-IT" i="1" dirty="0"/>
              <a:t>general contractor</a:t>
            </a:r>
            <a:r>
              <a:rPr lang="it-IT" dirty="0"/>
              <a:t>, mandato all’amministratore per sottoscrivere il contratto d’appalto</a:t>
            </a:r>
          </a:p>
          <a:p>
            <a:pPr algn="just"/>
            <a:r>
              <a:rPr lang="it-IT" dirty="0"/>
              <a:t>Introdotte </a:t>
            </a:r>
            <a:r>
              <a:rPr lang="it-IT" b="1" dirty="0"/>
              <a:t>maggioranze speciali </a:t>
            </a:r>
            <a:r>
              <a:rPr lang="it-IT" dirty="0"/>
              <a:t>per favorire l’approvazione dei lavori: non si applica l’art. 1136 c.c. in materia di interventi di manutenzione straordinaria ma </a:t>
            </a:r>
            <a:r>
              <a:rPr lang="it-IT" b="1" dirty="0"/>
              <a:t>maggioranza semplice</a:t>
            </a:r>
            <a:r>
              <a:rPr lang="it-IT" dirty="0"/>
              <a:t>: maggioranza dei presenti che rappresentino almeno 1/3 del valore dell’edificio</a:t>
            </a:r>
          </a:p>
          <a:p>
            <a:pPr algn="just"/>
            <a:endParaRPr lang="it-IT" dirty="0"/>
          </a:p>
        </p:txBody>
      </p:sp>
      <p:sp>
        <p:nvSpPr>
          <p:cNvPr id="4" name="Segnaposto piè di pagina 3">
            <a:extLst>
              <a:ext uri="{FF2B5EF4-FFF2-40B4-BE49-F238E27FC236}">
                <a16:creationId xmlns:a16="http://schemas.microsoft.com/office/drawing/2014/main" id="{CC165141-091B-4772-8D25-0A22415BDB18}"/>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23FD22FD-DC67-43EE-99E2-7E26FEDB3802}"/>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1636615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697C7E-9F3B-4E66-B234-964BE90EF296}"/>
              </a:ext>
            </a:extLst>
          </p:cNvPr>
          <p:cNvSpPr>
            <a:spLocks noGrp="1"/>
          </p:cNvSpPr>
          <p:nvPr>
            <p:ph type="title"/>
          </p:nvPr>
        </p:nvSpPr>
        <p:spPr>
          <a:xfrm>
            <a:off x="677334" y="609600"/>
            <a:ext cx="8596668" cy="719667"/>
          </a:xfrm>
        </p:spPr>
        <p:txBody>
          <a:bodyPr/>
          <a:lstStyle/>
          <a:p>
            <a:pPr algn="ctr"/>
            <a:r>
              <a:rPr lang="it-IT" dirty="0">
                <a:solidFill>
                  <a:srgbClr val="0070C0"/>
                </a:solidFill>
              </a:rPr>
              <a:t>B. </a:t>
            </a:r>
            <a:r>
              <a:rPr lang="it-IT" u="sng" cap="small" dirty="0">
                <a:solidFill>
                  <a:srgbClr val="0070C0"/>
                </a:solidFill>
                <a:effectLst>
                  <a:outerShdw blurRad="38100" dist="38100" dir="2700000" algn="tl">
                    <a:srgbClr val="000000">
                      <a:alpha val="43137"/>
                    </a:srgbClr>
                  </a:outerShdw>
                </a:effectLst>
              </a:rPr>
              <a:t>L’importanza dell’o.d.g.</a:t>
            </a:r>
            <a:endParaRPr lang="it-IT" cap="small" dirty="0"/>
          </a:p>
        </p:txBody>
      </p:sp>
      <p:sp>
        <p:nvSpPr>
          <p:cNvPr id="3" name="Segnaposto contenuto 2">
            <a:extLst>
              <a:ext uri="{FF2B5EF4-FFF2-40B4-BE49-F238E27FC236}">
                <a16:creationId xmlns:a16="http://schemas.microsoft.com/office/drawing/2014/main" id="{621CC35A-5F4A-4BD9-86AA-ECFD85CDA8BC}"/>
              </a:ext>
            </a:extLst>
          </p:cNvPr>
          <p:cNvSpPr>
            <a:spLocks noGrp="1"/>
          </p:cNvSpPr>
          <p:nvPr>
            <p:ph idx="1"/>
          </p:nvPr>
        </p:nvSpPr>
        <p:spPr>
          <a:xfrm>
            <a:off x="677334" y="1329267"/>
            <a:ext cx="8596668" cy="4712095"/>
          </a:xfrm>
        </p:spPr>
        <p:txBody>
          <a:bodyPr>
            <a:normAutofit lnSpcReduction="10000"/>
          </a:bodyPr>
          <a:lstStyle/>
          <a:p>
            <a:pPr algn="just"/>
            <a:r>
              <a:rPr lang="it-IT" dirty="0"/>
              <a:t>La determinazione chiara, precisa e puntuale dei punti all’o.d.g. consente di evitare contenziosi</a:t>
            </a:r>
          </a:p>
          <a:p>
            <a:pPr algn="just"/>
            <a:r>
              <a:rPr lang="it-IT" dirty="0"/>
              <a:t>L’avviso di convocazione deve contenere ogni elemento indicato dall’art. 66, comma III, </a:t>
            </a:r>
            <a:r>
              <a:rPr lang="it-IT" dirty="0" err="1"/>
              <a:t>disp</a:t>
            </a:r>
            <a:r>
              <a:rPr lang="it-IT" dirty="0"/>
              <a:t>. </a:t>
            </a:r>
            <a:r>
              <a:rPr lang="it-IT" dirty="0" err="1"/>
              <a:t>att</a:t>
            </a:r>
            <a:r>
              <a:rPr lang="it-IT" dirty="0"/>
              <a:t>. c.c.</a:t>
            </a:r>
          </a:p>
          <a:p>
            <a:pPr algn="just"/>
            <a:r>
              <a:rPr lang="it-IT" dirty="0"/>
              <a:t>L’indicazione completa e chiara di tutti gli argomenti da trattare consente a ciascun condomino di poter comprendere, ponderare e valutare l’atteggiamento da tenere in assemblea – evitare c.d. «effetto sorpresa» (così, </a:t>
            </a:r>
            <a:r>
              <a:rPr lang="it-IT" b="1" dirty="0"/>
              <a:t>Cass. civ., sez. II, sentenze 21966/2017 e 21499/2010</a:t>
            </a:r>
            <a:r>
              <a:rPr lang="it-IT" dirty="0"/>
              <a:t>)</a:t>
            </a:r>
          </a:p>
          <a:p>
            <a:pPr algn="just"/>
            <a:r>
              <a:rPr lang="it-IT" dirty="0"/>
              <a:t>Dagli artt. 1105-1139 c.c. deriva che «</a:t>
            </a:r>
            <a:r>
              <a:rPr lang="it-IT" i="1" dirty="0"/>
              <a:t>per la validità delle deliberazioni della maggioranza si richiede che tutti i partecipanti siano stati preventivamente informati dell’oggetto della deliberazione</a:t>
            </a:r>
            <a:r>
              <a:rPr lang="it-IT" dirty="0"/>
              <a:t>»</a:t>
            </a:r>
          </a:p>
          <a:p>
            <a:pPr algn="just"/>
            <a:r>
              <a:rPr lang="it-IT" dirty="0"/>
              <a:t>La sufficiente completezza o meno dei punti all’o.d.g. va valutata da un punto di vista soggettivo (così, </a:t>
            </a:r>
            <a:r>
              <a:rPr lang="it-IT" b="1" dirty="0"/>
              <a:t>Cass. civ., sez. II, sentenza 63/2006</a:t>
            </a:r>
            <a:r>
              <a:rPr lang="it-IT" dirty="0"/>
              <a:t>)</a:t>
            </a:r>
          </a:p>
          <a:p>
            <a:pPr algn="just"/>
            <a:r>
              <a:rPr lang="it-IT" dirty="0"/>
              <a:t>Possibilità di prevedere plurime assemblee in anticipo, con un’unica convocazione, ex art. 66, comma V, </a:t>
            </a:r>
            <a:r>
              <a:rPr lang="it-IT" dirty="0" err="1"/>
              <a:t>disp</a:t>
            </a:r>
            <a:r>
              <a:rPr lang="it-IT" dirty="0"/>
              <a:t>. </a:t>
            </a:r>
            <a:r>
              <a:rPr lang="it-IT" dirty="0" err="1"/>
              <a:t>att</a:t>
            </a:r>
            <a:r>
              <a:rPr lang="it-IT" dirty="0"/>
              <a:t>. c.c.</a:t>
            </a:r>
          </a:p>
          <a:p>
            <a:pPr marL="0" indent="0" algn="just">
              <a:buNone/>
            </a:pPr>
            <a:endParaRPr lang="it-IT" i="1" dirty="0"/>
          </a:p>
        </p:txBody>
      </p:sp>
      <p:sp>
        <p:nvSpPr>
          <p:cNvPr id="4" name="Segnaposto piè di pagina 3">
            <a:extLst>
              <a:ext uri="{FF2B5EF4-FFF2-40B4-BE49-F238E27FC236}">
                <a16:creationId xmlns:a16="http://schemas.microsoft.com/office/drawing/2014/main" id="{3B12D272-111C-4188-AD0D-971D8A214723}"/>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687AB397-8BAB-43E2-9DDC-4C9FB543D4A2}"/>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3348040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836371-9A4F-43F2-9447-78F06079D734}"/>
              </a:ext>
            </a:extLst>
          </p:cNvPr>
          <p:cNvSpPr>
            <a:spLocks noGrp="1"/>
          </p:cNvSpPr>
          <p:nvPr>
            <p:ph type="title"/>
          </p:nvPr>
        </p:nvSpPr>
        <p:spPr>
          <a:xfrm>
            <a:off x="677334" y="609600"/>
            <a:ext cx="8596668" cy="770467"/>
          </a:xfrm>
        </p:spPr>
        <p:txBody>
          <a:bodyPr/>
          <a:lstStyle/>
          <a:p>
            <a:pPr algn="ctr"/>
            <a:r>
              <a:rPr lang="it-IT" dirty="0">
                <a:solidFill>
                  <a:srgbClr val="0070C0"/>
                </a:solidFill>
              </a:rPr>
              <a:t>B. </a:t>
            </a:r>
            <a:r>
              <a:rPr lang="it-IT" u="sng" cap="small" dirty="0">
                <a:solidFill>
                  <a:srgbClr val="0070C0"/>
                </a:solidFill>
                <a:effectLst>
                  <a:outerShdw blurRad="38100" dist="38100" dir="2700000" algn="tl">
                    <a:srgbClr val="000000">
                      <a:alpha val="43137"/>
                    </a:srgbClr>
                  </a:outerShdw>
                </a:effectLst>
              </a:rPr>
              <a:t>La delibera assembleare</a:t>
            </a:r>
            <a:endParaRPr lang="it-IT" dirty="0"/>
          </a:p>
        </p:txBody>
      </p:sp>
      <p:sp>
        <p:nvSpPr>
          <p:cNvPr id="3" name="Segnaposto contenuto 2">
            <a:extLst>
              <a:ext uri="{FF2B5EF4-FFF2-40B4-BE49-F238E27FC236}">
                <a16:creationId xmlns:a16="http://schemas.microsoft.com/office/drawing/2014/main" id="{24688ECC-1D5E-4048-A068-3CA3F82B1249}"/>
              </a:ext>
            </a:extLst>
          </p:cNvPr>
          <p:cNvSpPr>
            <a:spLocks noGrp="1"/>
          </p:cNvSpPr>
          <p:nvPr>
            <p:ph idx="1"/>
          </p:nvPr>
        </p:nvSpPr>
        <p:spPr>
          <a:xfrm>
            <a:off x="677333" y="1380067"/>
            <a:ext cx="8830733" cy="4707466"/>
          </a:xfrm>
        </p:spPr>
        <p:txBody>
          <a:bodyPr>
            <a:normAutofit fontScale="92500" lnSpcReduction="10000"/>
          </a:bodyPr>
          <a:lstStyle/>
          <a:p>
            <a:pPr algn="just"/>
            <a:r>
              <a:rPr lang="it-IT" dirty="0"/>
              <a:t>Maggioranze di cui all’art. 119, comma 9 </a:t>
            </a:r>
            <a:r>
              <a:rPr lang="it-IT" i="1" dirty="0"/>
              <a:t>bis</a:t>
            </a:r>
            <a:r>
              <a:rPr lang="it-IT" dirty="0"/>
              <a:t>, D.L. 34/2020</a:t>
            </a:r>
          </a:p>
          <a:p>
            <a:pPr algn="just"/>
            <a:r>
              <a:rPr lang="it-IT" dirty="0"/>
              <a:t>Stesse maggioranze anche per le delibere relative alle modalità di finanziamento dei lavori e, dunque, adesione a sconto in fattura o cessione del credito</a:t>
            </a:r>
          </a:p>
          <a:p>
            <a:pPr algn="just"/>
            <a:r>
              <a:rPr lang="it-IT" dirty="0"/>
              <a:t>Divieto di violazione del decoro architettonico dell’edificio: delibera illegittima per eccesso di potere dell’organo assembleare (</a:t>
            </a:r>
            <a:r>
              <a:rPr lang="it-IT" b="1" dirty="0"/>
              <a:t>Cass. 18928/2020</a:t>
            </a:r>
            <a:r>
              <a:rPr lang="it-IT" dirty="0"/>
              <a:t>)</a:t>
            </a:r>
          </a:p>
          <a:p>
            <a:pPr algn="just"/>
            <a:r>
              <a:rPr lang="it-IT" dirty="0"/>
              <a:t>Problema: deliberazioni relative a questioni private o condominiali? Il singolo condomino può opporsi alla delibera che approva sconto in fattura o cessione del credito, anche se in minoranza?</a:t>
            </a:r>
          </a:p>
          <a:p>
            <a:pPr algn="just"/>
            <a:r>
              <a:rPr lang="it-IT" dirty="0"/>
              <a:t>Si applica il medesimo quorum anche per il c.d. accollo spesa, ossia la deliberazione avente </a:t>
            </a:r>
            <a:r>
              <a:rPr lang="it-IT" i="1" dirty="0"/>
              <a:t>«per oggetto l’imputazione a uno o più condomini dell’intera spesa riferita all’intervento deliberato» - </a:t>
            </a:r>
            <a:r>
              <a:rPr lang="it-IT" dirty="0"/>
              <a:t>necessario voto favorevole dei condomini interessati. Risposta AE 22.09.2021 n.620 ha esplicitamente ammesso l’approvazione con «</a:t>
            </a:r>
            <a:r>
              <a:rPr lang="it-IT" b="1" dirty="0"/>
              <a:t>benefici e oneri</a:t>
            </a:r>
            <a:r>
              <a:rPr lang="it-IT" dirty="0"/>
              <a:t>» a carico esclusivo o parziale</a:t>
            </a:r>
          </a:p>
          <a:p>
            <a:pPr algn="just"/>
            <a:r>
              <a:rPr lang="it-IT" dirty="0"/>
              <a:t>Nella delibera di approvazione, se non previsto già nel mandato, può anche essere deliberato un compenso per l’amministratore, trattandosi di lavori su parti comuni – </a:t>
            </a:r>
            <a:r>
              <a:rPr lang="it-IT" b="1" dirty="0"/>
              <a:t>Circ. AE 30/E/2020</a:t>
            </a:r>
            <a:r>
              <a:rPr lang="it-IT" dirty="0"/>
              <a:t>: spese non detraibili per i condomini</a:t>
            </a:r>
          </a:p>
          <a:p>
            <a:pPr algn="just"/>
            <a:endParaRPr lang="it-IT" dirty="0"/>
          </a:p>
          <a:p>
            <a:pPr algn="just"/>
            <a:endParaRPr lang="it-IT" dirty="0"/>
          </a:p>
        </p:txBody>
      </p:sp>
      <p:sp>
        <p:nvSpPr>
          <p:cNvPr id="4" name="Segnaposto piè di pagina 3">
            <a:extLst>
              <a:ext uri="{FF2B5EF4-FFF2-40B4-BE49-F238E27FC236}">
                <a16:creationId xmlns:a16="http://schemas.microsoft.com/office/drawing/2014/main" id="{85E1BB46-2375-45DF-9DC4-9AD7FC5DD85A}"/>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999F93A3-304A-4556-9572-78D8E023608D}"/>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2935370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5FEED18-F1C7-4603-A66E-83DD106D4557}"/>
              </a:ext>
            </a:extLst>
          </p:cNvPr>
          <p:cNvSpPr>
            <a:spLocks noGrp="1"/>
          </p:cNvSpPr>
          <p:nvPr>
            <p:ph type="title"/>
          </p:nvPr>
        </p:nvSpPr>
        <p:spPr>
          <a:xfrm>
            <a:off x="677334" y="609600"/>
            <a:ext cx="8596668" cy="804333"/>
          </a:xfrm>
        </p:spPr>
        <p:txBody>
          <a:bodyPr/>
          <a:lstStyle/>
          <a:p>
            <a:pPr algn="ctr"/>
            <a:r>
              <a:rPr lang="it-IT" dirty="0">
                <a:solidFill>
                  <a:srgbClr val="0070C0"/>
                </a:solidFill>
              </a:rPr>
              <a:t>B. </a:t>
            </a:r>
            <a:r>
              <a:rPr lang="it-IT" u="sng" cap="small" dirty="0">
                <a:solidFill>
                  <a:srgbClr val="0070C0"/>
                </a:solidFill>
                <a:effectLst>
                  <a:outerShdw blurRad="38100" dist="38100" dir="2700000" algn="tl">
                    <a:srgbClr val="000000">
                      <a:alpha val="43137"/>
                    </a:srgbClr>
                  </a:outerShdw>
                </a:effectLst>
              </a:rPr>
              <a:t>Morosità</a:t>
            </a:r>
            <a:r>
              <a:rPr lang="it-IT" cap="small" dirty="0">
                <a:solidFill>
                  <a:srgbClr val="0070C0"/>
                </a:solidFill>
                <a:effectLst>
                  <a:outerShdw blurRad="38100" dist="38100" dir="2700000" algn="tl">
                    <a:srgbClr val="000000">
                      <a:alpha val="43137"/>
                    </a:srgbClr>
                  </a:outerShdw>
                </a:effectLst>
              </a:rPr>
              <a:t> (1) </a:t>
            </a:r>
            <a:endParaRPr lang="it-IT" dirty="0"/>
          </a:p>
        </p:txBody>
      </p:sp>
      <p:sp>
        <p:nvSpPr>
          <p:cNvPr id="3" name="Segnaposto contenuto 2">
            <a:extLst>
              <a:ext uri="{FF2B5EF4-FFF2-40B4-BE49-F238E27FC236}">
                <a16:creationId xmlns:a16="http://schemas.microsoft.com/office/drawing/2014/main" id="{9FBFDFBB-B200-42B3-8012-590CA9F652D3}"/>
              </a:ext>
            </a:extLst>
          </p:cNvPr>
          <p:cNvSpPr>
            <a:spLocks noGrp="1"/>
          </p:cNvSpPr>
          <p:nvPr>
            <p:ph idx="1"/>
          </p:nvPr>
        </p:nvSpPr>
        <p:spPr>
          <a:xfrm>
            <a:off x="677334" y="1286933"/>
            <a:ext cx="8596668" cy="4754429"/>
          </a:xfrm>
        </p:spPr>
        <p:txBody>
          <a:bodyPr/>
          <a:lstStyle/>
          <a:p>
            <a:pPr algn="just"/>
            <a:r>
              <a:rPr lang="it-IT" dirty="0"/>
              <a:t>Le delibere approvate con le maggioranze di legge sono obbligatorie per tutti i condomini, presenti, assenti e dissenzienti</a:t>
            </a:r>
          </a:p>
          <a:p>
            <a:pPr algn="just"/>
            <a:r>
              <a:rPr lang="it-IT" dirty="0"/>
              <a:t>Nella comunicazione da inviare all’AE per la cessione o sconto in fattura relativa alle detrazioni sui lavori nelle parti comuni, l’amministratore deve comunicare le cessioni dei crediti corrispondenti alle detrazioni </a:t>
            </a:r>
            <a:r>
              <a:rPr lang="it-IT" b="1" dirty="0"/>
              <a:t>solo per un ammontare proporzionato al rapporto tra quanto versato da ciascun condomino entro il 31.12 dell’anno di riferimento e quanto dovuto dal condomino stesso</a:t>
            </a:r>
          </a:p>
          <a:p>
            <a:pPr algn="just"/>
            <a:r>
              <a:rPr lang="it-IT" dirty="0"/>
              <a:t>Se il condomino ha manifestato l’intenzione di cedere il credito a soggetti terzi, diversi dal fornitore, l’amministratore deve comunicare l’opzione per la cessione solo se è stato versato al condominio quanto imputato al condomino</a:t>
            </a:r>
          </a:p>
          <a:p>
            <a:pPr algn="just"/>
            <a:r>
              <a:rPr lang="it-IT" dirty="0"/>
              <a:t>Se il condomino è moroso l’amministratore non dovrà comunicare alcun dato: se non paga la quota condominiale non ha diritto ad alcuna detrazione (così </a:t>
            </a:r>
            <a:r>
              <a:rPr lang="it-IT" b="1" dirty="0"/>
              <a:t>Circolare AE, 22.12.2020 n.30/E</a:t>
            </a:r>
            <a:r>
              <a:rPr lang="it-IT" dirty="0"/>
              <a:t>)</a:t>
            </a:r>
          </a:p>
        </p:txBody>
      </p:sp>
      <p:sp>
        <p:nvSpPr>
          <p:cNvPr id="4" name="Segnaposto piè di pagina 3">
            <a:extLst>
              <a:ext uri="{FF2B5EF4-FFF2-40B4-BE49-F238E27FC236}">
                <a16:creationId xmlns:a16="http://schemas.microsoft.com/office/drawing/2014/main" id="{CDC144AD-D020-43F5-A5F6-4B783FCC873A}"/>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20810F3D-A067-4E20-B28C-9568233EF650}"/>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2949465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6CBE82-8F09-4120-830A-76BCC82BE518}"/>
              </a:ext>
            </a:extLst>
          </p:cNvPr>
          <p:cNvSpPr>
            <a:spLocks noGrp="1"/>
          </p:cNvSpPr>
          <p:nvPr>
            <p:ph type="title"/>
          </p:nvPr>
        </p:nvSpPr>
        <p:spPr>
          <a:xfrm>
            <a:off x="677334" y="609600"/>
            <a:ext cx="8596668" cy="643467"/>
          </a:xfrm>
        </p:spPr>
        <p:txBody>
          <a:bodyPr/>
          <a:lstStyle/>
          <a:p>
            <a:pPr algn="ctr"/>
            <a:r>
              <a:rPr lang="it-IT" dirty="0">
                <a:solidFill>
                  <a:srgbClr val="0070C0"/>
                </a:solidFill>
              </a:rPr>
              <a:t>B. </a:t>
            </a:r>
            <a:r>
              <a:rPr lang="it-IT" u="sng" cap="small" dirty="0">
                <a:solidFill>
                  <a:srgbClr val="0070C0"/>
                </a:solidFill>
                <a:effectLst>
                  <a:outerShdw blurRad="38100" dist="38100" dir="2700000" algn="tl">
                    <a:srgbClr val="000000">
                      <a:alpha val="43137"/>
                    </a:srgbClr>
                  </a:outerShdw>
                </a:effectLst>
              </a:rPr>
              <a:t>Morosità</a:t>
            </a:r>
            <a:r>
              <a:rPr lang="it-IT" cap="small" dirty="0">
                <a:solidFill>
                  <a:srgbClr val="0070C0"/>
                </a:solidFill>
                <a:effectLst>
                  <a:outerShdw blurRad="38100" dist="38100" dir="2700000" algn="tl">
                    <a:srgbClr val="000000">
                      <a:alpha val="43137"/>
                    </a:srgbClr>
                  </a:outerShdw>
                </a:effectLst>
              </a:rPr>
              <a:t> (2)</a:t>
            </a:r>
            <a:endParaRPr lang="it-IT" dirty="0"/>
          </a:p>
        </p:txBody>
      </p:sp>
      <p:sp>
        <p:nvSpPr>
          <p:cNvPr id="3" name="Segnaposto contenuto 2">
            <a:extLst>
              <a:ext uri="{FF2B5EF4-FFF2-40B4-BE49-F238E27FC236}">
                <a16:creationId xmlns:a16="http://schemas.microsoft.com/office/drawing/2014/main" id="{B6CD1A9A-CDE9-4506-A6FE-AF5F90D5B2F8}"/>
              </a:ext>
            </a:extLst>
          </p:cNvPr>
          <p:cNvSpPr>
            <a:spLocks noGrp="1"/>
          </p:cNvSpPr>
          <p:nvPr>
            <p:ph idx="1"/>
          </p:nvPr>
        </p:nvSpPr>
        <p:spPr>
          <a:xfrm>
            <a:off x="677334" y="1397001"/>
            <a:ext cx="8596668" cy="4644362"/>
          </a:xfrm>
        </p:spPr>
        <p:txBody>
          <a:bodyPr/>
          <a:lstStyle/>
          <a:p>
            <a:pPr algn="just"/>
            <a:r>
              <a:rPr lang="it-IT" dirty="0"/>
              <a:t>Problema: l’assemblea che approva i lavori andrà ad attribuire la quota di debito sia ai condomini virtuosi che a quelli morosi, andando ad aggravare ulteriormente il loro debito</a:t>
            </a:r>
          </a:p>
          <a:p>
            <a:pPr algn="just"/>
            <a:r>
              <a:rPr lang="it-IT" dirty="0"/>
              <a:t>Problema anche per l’impresa che non può incassare la quota parte del/dei morosi tramite la cessione del credito</a:t>
            </a:r>
          </a:p>
          <a:p>
            <a:pPr algn="just"/>
            <a:r>
              <a:rPr lang="it-IT" dirty="0"/>
              <a:t>Assenza di normativa specifica in merito</a:t>
            </a:r>
          </a:p>
          <a:p>
            <a:pPr algn="just"/>
            <a:r>
              <a:rPr lang="it-IT" dirty="0"/>
              <a:t>Soluzioni possibili: (</a:t>
            </a:r>
            <a:r>
              <a:rPr lang="it-IT" b="1" dirty="0"/>
              <a:t>1</a:t>
            </a:r>
            <a:r>
              <a:rPr lang="it-IT" dirty="0"/>
              <a:t>) dopo aver calcolato il debito dei morosi, concordare con il </a:t>
            </a:r>
            <a:r>
              <a:rPr lang="it-IT" i="1" dirty="0" err="1"/>
              <a:t>g.c.</a:t>
            </a:r>
            <a:r>
              <a:rPr lang="it-IT" dirty="0"/>
              <a:t> i termini del pagamento residuo ed, eventualmente, concordare metodi di pagamento alternativi; ovvero (</a:t>
            </a:r>
            <a:r>
              <a:rPr lang="it-IT" b="1" dirty="0"/>
              <a:t>2</a:t>
            </a:r>
            <a:r>
              <a:rPr lang="it-IT" dirty="0"/>
              <a:t>) deliberare di compensare il debito del condomino moroso con quello degli altri condomini a saldo delle morosità, così da permettere a chi risulta a debito di cedere il credito riferito al Superbonus</a:t>
            </a:r>
          </a:p>
        </p:txBody>
      </p:sp>
      <p:sp>
        <p:nvSpPr>
          <p:cNvPr id="4" name="Segnaposto piè di pagina 3">
            <a:extLst>
              <a:ext uri="{FF2B5EF4-FFF2-40B4-BE49-F238E27FC236}">
                <a16:creationId xmlns:a16="http://schemas.microsoft.com/office/drawing/2014/main" id="{0A9115D2-F6B9-4430-835D-3BFEB147D303}"/>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0BAD3208-AFCF-47B6-9EA9-EE0ABCAB29F3}"/>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853626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9BE595-79E5-490C-B1A6-7ACB1E17D9D3}"/>
              </a:ext>
            </a:extLst>
          </p:cNvPr>
          <p:cNvSpPr>
            <a:spLocks noGrp="1"/>
          </p:cNvSpPr>
          <p:nvPr>
            <p:ph type="ctrTitle"/>
          </p:nvPr>
        </p:nvSpPr>
        <p:spPr/>
        <p:txBody>
          <a:bodyPr/>
          <a:lstStyle/>
          <a:p>
            <a:pPr algn="ctr"/>
            <a:r>
              <a:rPr lang="it-IT" cap="small" dirty="0">
                <a:solidFill>
                  <a:srgbClr val="0070C0"/>
                </a:solidFill>
              </a:rPr>
              <a:t>C. Il contratto d’appalto</a:t>
            </a:r>
          </a:p>
        </p:txBody>
      </p:sp>
      <p:sp>
        <p:nvSpPr>
          <p:cNvPr id="3" name="Sottotitolo 2">
            <a:extLst>
              <a:ext uri="{FF2B5EF4-FFF2-40B4-BE49-F238E27FC236}">
                <a16:creationId xmlns:a16="http://schemas.microsoft.com/office/drawing/2014/main" id="{7C9D9818-FAE5-4692-8ADC-CAC11279945E}"/>
              </a:ext>
            </a:extLst>
          </p:cNvPr>
          <p:cNvSpPr>
            <a:spLocks noGrp="1"/>
          </p:cNvSpPr>
          <p:nvPr>
            <p:ph type="subTitle" idx="1"/>
          </p:nvPr>
        </p:nvSpPr>
        <p:spPr/>
        <p:txBody>
          <a:bodyPr/>
          <a:lstStyle/>
          <a:p>
            <a:pPr algn="ctr"/>
            <a:r>
              <a:rPr lang="it-IT" b="1" dirty="0">
                <a:solidFill>
                  <a:schemeClr val="tx1"/>
                </a:solidFill>
                <a:effectLst>
                  <a:outerShdw blurRad="38100" dist="38100" dir="2700000" algn="tl">
                    <a:srgbClr val="000000">
                      <a:alpha val="43137"/>
                    </a:srgbClr>
                  </a:outerShdw>
                </a:effectLst>
              </a:rPr>
              <a:t>Il contratto d’appalto e la figura del </a:t>
            </a:r>
            <a:r>
              <a:rPr lang="it-IT" b="1" i="1" dirty="0">
                <a:solidFill>
                  <a:schemeClr val="tx1"/>
                </a:solidFill>
                <a:effectLst>
                  <a:outerShdw blurRad="38100" dist="38100" dir="2700000" algn="tl">
                    <a:srgbClr val="000000">
                      <a:alpha val="43137"/>
                    </a:srgbClr>
                  </a:outerShdw>
                </a:effectLst>
              </a:rPr>
              <a:t>general contractor</a:t>
            </a:r>
            <a:r>
              <a:rPr lang="it-IT" b="1" dirty="0">
                <a:solidFill>
                  <a:schemeClr val="tx1"/>
                </a:solidFill>
                <a:effectLst>
                  <a:outerShdw blurRad="38100" dist="38100" dir="2700000" algn="tl">
                    <a:srgbClr val="000000">
                      <a:alpha val="43137"/>
                    </a:srgbClr>
                  </a:outerShdw>
                </a:effectLst>
              </a:rPr>
              <a:t>: aspetti rilevanti</a:t>
            </a:r>
          </a:p>
        </p:txBody>
      </p:sp>
      <p:sp>
        <p:nvSpPr>
          <p:cNvPr id="4" name="Segnaposto piè di pagina 3">
            <a:extLst>
              <a:ext uri="{FF2B5EF4-FFF2-40B4-BE49-F238E27FC236}">
                <a16:creationId xmlns:a16="http://schemas.microsoft.com/office/drawing/2014/main" id="{20519371-1285-4033-82CF-0D7CE6C6EB03}"/>
              </a:ext>
            </a:extLst>
          </p:cNvPr>
          <p:cNvSpPr>
            <a:spLocks noGrp="1"/>
          </p:cNvSpPr>
          <p:nvPr>
            <p:ph type="ftr" sz="quarter" idx="11"/>
          </p:nvPr>
        </p:nvSpPr>
        <p:spPr>
          <a:xfrm>
            <a:off x="2692397" y="5037663"/>
            <a:ext cx="6324603" cy="279400"/>
          </a:xfrm>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E27DFA7D-67A4-40E5-B313-CF6012881130}"/>
              </a:ext>
            </a:extLst>
          </p:cNvPr>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2907081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BC9136-71DB-410D-9581-D44E394DA2B7}"/>
              </a:ext>
            </a:extLst>
          </p:cNvPr>
          <p:cNvSpPr>
            <a:spLocks noGrp="1"/>
          </p:cNvSpPr>
          <p:nvPr>
            <p:ph type="title"/>
          </p:nvPr>
        </p:nvSpPr>
        <p:spPr>
          <a:xfrm>
            <a:off x="677334" y="609600"/>
            <a:ext cx="8596668" cy="770467"/>
          </a:xfrm>
        </p:spPr>
        <p:txBody>
          <a:bodyPr/>
          <a:lstStyle/>
          <a:p>
            <a:pPr algn="ctr"/>
            <a:r>
              <a:rPr lang="it-IT" cap="small" dirty="0">
                <a:solidFill>
                  <a:srgbClr val="0070C0"/>
                </a:solidFill>
              </a:rPr>
              <a:t>C. </a:t>
            </a:r>
            <a:r>
              <a:rPr lang="it-IT" u="sng" cap="small" dirty="0">
                <a:solidFill>
                  <a:srgbClr val="0070C0"/>
                </a:solidFill>
                <a:effectLst>
                  <a:outerShdw blurRad="38100" dist="38100" dir="2700000" algn="tl">
                    <a:srgbClr val="000000">
                      <a:alpha val="43137"/>
                    </a:srgbClr>
                  </a:outerShdw>
                </a:effectLst>
              </a:rPr>
              <a:t>Il contratto di appalto</a:t>
            </a:r>
          </a:p>
        </p:txBody>
      </p:sp>
      <p:sp>
        <p:nvSpPr>
          <p:cNvPr id="3" name="Segnaposto contenuto 2">
            <a:extLst>
              <a:ext uri="{FF2B5EF4-FFF2-40B4-BE49-F238E27FC236}">
                <a16:creationId xmlns:a16="http://schemas.microsoft.com/office/drawing/2014/main" id="{70B2F505-BF5C-4F7E-B2DE-19FA163DD495}"/>
              </a:ext>
            </a:extLst>
          </p:cNvPr>
          <p:cNvSpPr>
            <a:spLocks noGrp="1"/>
          </p:cNvSpPr>
          <p:nvPr>
            <p:ph idx="1"/>
          </p:nvPr>
        </p:nvSpPr>
        <p:spPr>
          <a:xfrm>
            <a:off x="677334" y="1608667"/>
            <a:ext cx="8596668" cy="4432695"/>
          </a:xfrm>
        </p:spPr>
        <p:txBody>
          <a:bodyPr/>
          <a:lstStyle/>
          <a:p>
            <a:pPr algn="just"/>
            <a:r>
              <a:rPr lang="it-IT" sz="2000" dirty="0"/>
              <a:t>Particolarità del contratto d’appalto per l’esecuzione dei lavori Superbonus poiché unisce gli aspetti tipicamente privatistici (artt. 1655 – 1677 </a:t>
            </a:r>
            <a:r>
              <a:rPr lang="it-IT" sz="2000" i="1" dirty="0"/>
              <a:t>bis </a:t>
            </a:r>
            <a:r>
              <a:rPr lang="it-IT" sz="2000" dirty="0"/>
              <a:t>c.c.) e aspetti pubblicistici</a:t>
            </a:r>
          </a:p>
          <a:p>
            <a:pPr algn="just"/>
            <a:r>
              <a:rPr lang="it-IT" sz="2000" dirty="0"/>
              <a:t>Notevoli i punti di contatto con i contratti aventi ad oggetto lavori pubblici</a:t>
            </a:r>
          </a:p>
          <a:p>
            <a:pPr algn="just"/>
            <a:r>
              <a:rPr lang="it-IT" sz="2000" dirty="0"/>
              <a:t>Particolari interessi sottesi alla normativa, ossia godimento dei benefici fiscali</a:t>
            </a:r>
          </a:p>
          <a:p>
            <a:pPr algn="just"/>
            <a:r>
              <a:rPr lang="it-IT" sz="2000" dirty="0"/>
              <a:t>Nella predisposizione del contratto occorre porre cautela al fine di tutelare il beneficiario degli incentivi, ossia il committente il quale è sempre esposto ad azioni da parte dell’AE</a:t>
            </a:r>
          </a:p>
          <a:p>
            <a:pPr algn="just"/>
            <a:endParaRPr lang="it-IT" sz="2000" dirty="0"/>
          </a:p>
          <a:p>
            <a:pPr algn="just"/>
            <a:endParaRPr lang="it-IT" dirty="0"/>
          </a:p>
        </p:txBody>
      </p:sp>
      <p:sp>
        <p:nvSpPr>
          <p:cNvPr id="4" name="Segnaposto piè di pagina 3">
            <a:extLst>
              <a:ext uri="{FF2B5EF4-FFF2-40B4-BE49-F238E27FC236}">
                <a16:creationId xmlns:a16="http://schemas.microsoft.com/office/drawing/2014/main" id="{C1954224-85E1-4F07-BE7A-6968A3BBA40A}"/>
              </a:ext>
            </a:extLst>
          </p:cNvPr>
          <p:cNvSpPr>
            <a:spLocks noGrp="1"/>
          </p:cNvSpPr>
          <p:nvPr>
            <p:ph type="ftr" sz="quarter" idx="11"/>
          </p:nvPr>
        </p:nvSpPr>
        <p:spPr/>
        <p:txBody>
          <a:bodyPr/>
          <a:lstStyle/>
          <a:p>
            <a:r>
              <a:rPr lang="en-US"/>
              <a:t>Avv. Giancarlo Geraci – Giovani, legalità e deontologia Palermo, 25 giugno 2019</a:t>
            </a:r>
            <a:endParaRPr lang="en-US" dirty="0"/>
          </a:p>
        </p:txBody>
      </p:sp>
      <p:sp>
        <p:nvSpPr>
          <p:cNvPr id="5" name="Segnaposto numero diapositiva 4">
            <a:extLst>
              <a:ext uri="{FF2B5EF4-FFF2-40B4-BE49-F238E27FC236}">
                <a16:creationId xmlns:a16="http://schemas.microsoft.com/office/drawing/2014/main" id="{BCC70CE0-9D8B-4A1D-A373-7CC750D4F4D3}"/>
              </a:ext>
            </a:extLst>
          </p:cNvPr>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2084672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707B86-3562-466D-BDBD-618F2E3D44EF}"/>
              </a:ext>
            </a:extLst>
          </p:cNvPr>
          <p:cNvSpPr>
            <a:spLocks noGrp="1"/>
          </p:cNvSpPr>
          <p:nvPr>
            <p:ph type="title"/>
          </p:nvPr>
        </p:nvSpPr>
        <p:spPr>
          <a:xfrm>
            <a:off x="677334" y="609600"/>
            <a:ext cx="8596668" cy="702733"/>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Le premesse</a:t>
            </a:r>
          </a:p>
        </p:txBody>
      </p:sp>
      <p:sp>
        <p:nvSpPr>
          <p:cNvPr id="3" name="Segnaposto contenuto 2">
            <a:extLst>
              <a:ext uri="{FF2B5EF4-FFF2-40B4-BE49-F238E27FC236}">
                <a16:creationId xmlns:a16="http://schemas.microsoft.com/office/drawing/2014/main" id="{AF6F3E0D-9365-48C8-95F1-EFF904901646}"/>
              </a:ext>
            </a:extLst>
          </p:cNvPr>
          <p:cNvSpPr>
            <a:spLocks noGrp="1"/>
          </p:cNvSpPr>
          <p:nvPr>
            <p:ph idx="1"/>
          </p:nvPr>
        </p:nvSpPr>
        <p:spPr>
          <a:xfrm>
            <a:off x="677334" y="1549401"/>
            <a:ext cx="8596668" cy="4491962"/>
          </a:xfrm>
        </p:spPr>
        <p:txBody>
          <a:bodyPr>
            <a:normAutofit lnSpcReduction="10000"/>
          </a:bodyPr>
          <a:lstStyle/>
          <a:p>
            <a:pPr algn="just"/>
            <a:r>
              <a:rPr lang="it-IT" sz="2000" dirty="0"/>
              <a:t>Nelle premesse è bene fare riferimento a tutto ciò che legittima l’amministratore a procedere alla stipula del contratto di appalto, eventualmente anche allegando la delibera assembleare</a:t>
            </a:r>
          </a:p>
          <a:p>
            <a:pPr marL="0" indent="0" algn="just">
              <a:buNone/>
            </a:pPr>
            <a:endParaRPr lang="it-IT" sz="2000" dirty="0"/>
          </a:p>
          <a:p>
            <a:pPr algn="just"/>
            <a:r>
              <a:rPr lang="it-IT" sz="2000" dirty="0"/>
              <a:t>Specificare normativa di riferimento dei benefici fiscali di cui si può godere in base al contratto</a:t>
            </a:r>
          </a:p>
          <a:p>
            <a:pPr marL="0" indent="0" algn="just">
              <a:buNone/>
            </a:pPr>
            <a:endParaRPr lang="it-IT" sz="2000" dirty="0"/>
          </a:p>
          <a:p>
            <a:pPr algn="just"/>
            <a:r>
              <a:rPr lang="it-IT" sz="2000" dirty="0"/>
              <a:t>Specificare l’opzione scelta dai condomini, </a:t>
            </a:r>
            <a:r>
              <a:rPr lang="it-IT" sz="2000" i="1" dirty="0"/>
              <a:t>id est </a:t>
            </a:r>
            <a:r>
              <a:rPr lang="it-IT" sz="2000" dirty="0"/>
              <a:t>sconto in fattura o cessione del credito</a:t>
            </a:r>
          </a:p>
          <a:p>
            <a:pPr marL="0" indent="0" algn="just">
              <a:buNone/>
            </a:pPr>
            <a:endParaRPr lang="it-IT" sz="2000" dirty="0"/>
          </a:p>
          <a:p>
            <a:pPr algn="just"/>
            <a:r>
              <a:rPr lang="it-IT" sz="2000" dirty="0"/>
              <a:t>Indicazione dei professionisti a cui sono state affidate le varie fasi dei lavori (progettazione, asseverazione classe di rischio, classificazione energetica, DL)</a:t>
            </a:r>
          </a:p>
        </p:txBody>
      </p:sp>
      <p:sp>
        <p:nvSpPr>
          <p:cNvPr id="4" name="Segnaposto piè di pagina 3">
            <a:extLst>
              <a:ext uri="{FF2B5EF4-FFF2-40B4-BE49-F238E27FC236}">
                <a16:creationId xmlns:a16="http://schemas.microsoft.com/office/drawing/2014/main" id="{3561EFDD-0EFC-408F-8184-69395421C474}"/>
              </a:ext>
            </a:extLst>
          </p:cNvPr>
          <p:cNvSpPr>
            <a:spLocks noGrp="1"/>
          </p:cNvSpPr>
          <p:nvPr>
            <p:ph type="ftr" sz="quarter" idx="11"/>
          </p:nvPr>
        </p:nvSpPr>
        <p:spPr/>
        <p:txBody>
          <a:bodyPr/>
          <a:lstStyle/>
          <a:p>
            <a:pPr lvl="0"/>
            <a:r>
              <a:rPr lang="en-US" b="1" cap="small" dirty="0" err="1">
                <a:solidFill>
                  <a:prstClr val="black"/>
                </a:solidFill>
              </a:rPr>
              <a:t>Avv</a:t>
            </a:r>
            <a:r>
              <a:rPr lang="en-US" b="1" cap="small" dirty="0">
                <a:solidFill>
                  <a:prstClr val="black"/>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2D7E30F6-97A5-4A57-818C-77B6E6658E91}"/>
              </a:ext>
            </a:extLst>
          </p:cNvPr>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434192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7F43E7D-12A7-4769-A942-FD61FF36639F}"/>
              </a:ext>
            </a:extLst>
          </p:cNvPr>
          <p:cNvSpPr>
            <a:spLocks noGrp="1"/>
          </p:cNvSpPr>
          <p:nvPr>
            <p:ph type="title"/>
          </p:nvPr>
        </p:nvSpPr>
        <p:spPr>
          <a:xfrm>
            <a:off x="677334" y="609600"/>
            <a:ext cx="8596668" cy="762000"/>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Oggetto e garanzie</a:t>
            </a:r>
            <a:r>
              <a:rPr lang="it-IT" cap="small" dirty="0">
                <a:solidFill>
                  <a:srgbClr val="0070C0"/>
                </a:solidFill>
                <a:effectLst>
                  <a:outerShdw blurRad="38100" dist="38100" dir="2700000" algn="tl">
                    <a:srgbClr val="000000">
                      <a:alpha val="43137"/>
                    </a:srgbClr>
                  </a:outerShdw>
                </a:effectLst>
              </a:rPr>
              <a:t> (1)</a:t>
            </a:r>
          </a:p>
        </p:txBody>
      </p:sp>
      <p:sp>
        <p:nvSpPr>
          <p:cNvPr id="3" name="Segnaposto contenuto 2">
            <a:extLst>
              <a:ext uri="{FF2B5EF4-FFF2-40B4-BE49-F238E27FC236}">
                <a16:creationId xmlns:a16="http://schemas.microsoft.com/office/drawing/2014/main" id="{B23327D0-28F6-48B9-9D30-2139BCB50C63}"/>
              </a:ext>
            </a:extLst>
          </p:cNvPr>
          <p:cNvSpPr>
            <a:spLocks noGrp="1"/>
          </p:cNvSpPr>
          <p:nvPr>
            <p:ph idx="1"/>
          </p:nvPr>
        </p:nvSpPr>
        <p:spPr>
          <a:xfrm>
            <a:off x="677334" y="1540933"/>
            <a:ext cx="8596668" cy="4500429"/>
          </a:xfrm>
        </p:spPr>
        <p:txBody>
          <a:bodyPr>
            <a:normAutofit lnSpcReduction="10000"/>
          </a:bodyPr>
          <a:lstStyle/>
          <a:p>
            <a:r>
              <a:rPr lang="it-IT" dirty="0"/>
              <a:t>Nell’oggetto indicare con precisione il tipo di opere, ex art. 119 D.L. 34/2020, che verranno effettuate, rimandando agli elaborati tecnico progettuali e al computo metrico da allegare al contratto</a:t>
            </a:r>
          </a:p>
          <a:p>
            <a:pPr algn="just"/>
            <a:r>
              <a:rPr lang="it-IT" dirty="0"/>
              <a:t>Indicazione specifica dell’immobile, con indicazione dei dati catastali, nonché se i lavori riguarderanno esclusivamente parti comuni, ex art. 1117 c.c., ovvero anche parti private (in caso di opere trainate)</a:t>
            </a:r>
          </a:p>
          <a:p>
            <a:pPr algn="just"/>
            <a:r>
              <a:rPr lang="it-IT" dirty="0"/>
              <a:t>Il Committente deve garantire di avere piena disponibilità, di fatto e giuridica, dell’immobile; assenza di servitù che possano essere di ostacolo alla corretta esecuzione dei lavori; possesso dei titoli abilitativi ed edilizi [che vengono consegnati all’Appaltatore]</a:t>
            </a:r>
          </a:p>
          <a:p>
            <a:pPr algn="just"/>
            <a:r>
              <a:rPr lang="it-IT" dirty="0"/>
              <a:t>L’Appaltatore garantisce il possesso delle competenze necessarie per la esecuzione a regola d’arte dei lavori, «</a:t>
            </a:r>
            <a:r>
              <a:rPr lang="it-IT" i="1" dirty="0"/>
              <a:t>in particolare per quanto riguarda la riqualificazione e/o il efficientamento energetico e le ristrutturazioni edilizie</a:t>
            </a:r>
            <a:r>
              <a:rPr lang="it-IT" dirty="0"/>
              <a:t>» e l’esecuzione dei lavori impiegando materiali con caratteristiche corrispondenti al progetto</a:t>
            </a:r>
          </a:p>
        </p:txBody>
      </p:sp>
      <p:sp>
        <p:nvSpPr>
          <p:cNvPr id="4" name="Segnaposto piè di pagina 3">
            <a:extLst>
              <a:ext uri="{FF2B5EF4-FFF2-40B4-BE49-F238E27FC236}">
                <a16:creationId xmlns:a16="http://schemas.microsoft.com/office/drawing/2014/main" id="{39632170-B66E-4486-A0AC-09A9F6ECF07F}"/>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94C9693C-D0C9-4496-ADD5-8F030E103284}"/>
              </a:ext>
            </a:extLst>
          </p:cNvPr>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3569462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14699C-ED6E-436D-99DB-B25A89B6FC5C}"/>
              </a:ext>
            </a:extLst>
          </p:cNvPr>
          <p:cNvSpPr>
            <a:spLocks noGrp="1"/>
          </p:cNvSpPr>
          <p:nvPr>
            <p:ph type="title"/>
          </p:nvPr>
        </p:nvSpPr>
        <p:spPr>
          <a:xfrm>
            <a:off x="677334" y="609600"/>
            <a:ext cx="8596668" cy="702733"/>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Oggetto e garanzie</a:t>
            </a:r>
            <a:r>
              <a:rPr lang="it-IT" cap="small" dirty="0">
                <a:solidFill>
                  <a:srgbClr val="0070C0"/>
                </a:solidFill>
                <a:effectLst>
                  <a:outerShdw blurRad="38100" dist="38100" dir="2700000" algn="tl">
                    <a:srgbClr val="000000">
                      <a:alpha val="43137"/>
                    </a:srgbClr>
                  </a:outerShdw>
                </a:effectLst>
              </a:rPr>
              <a:t> (2)</a:t>
            </a:r>
            <a:endParaRPr lang="it-IT" dirty="0"/>
          </a:p>
        </p:txBody>
      </p:sp>
      <p:sp>
        <p:nvSpPr>
          <p:cNvPr id="3" name="Segnaposto contenuto 2">
            <a:extLst>
              <a:ext uri="{FF2B5EF4-FFF2-40B4-BE49-F238E27FC236}">
                <a16:creationId xmlns:a16="http://schemas.microsoft.com/office/drawing/2014/main" id="{6886D08E-09D6-4A7D-9EE3-A3D37AA536F7}"/>
              </a:ext>
            </a:extLst>
          </p:cNvPr>
          <p:cNvSpPr>
            <a:spLocks noGrp="1"/>
          </p:cNvSpPr>
          <p:nvPr>
            <p:ph idx="1"/>
          </p:nvPr>
        </p:nvSpPr>
        <p:spPr>
          <a:xfrm>
            <a:off x="677334" y="1312333"/>
            <a:ext cx="8596668" cy="4729029"/>
          </a:xfrm>
        </p:spPr>
        <p:txBody>
          <a:bodyPr/>
          <a:lstStyle/>
          <a:p>
            <a:pPr algn="just"/>
            <a:r>
              <a:rPr lang="it-IT" sz="2000" dirty="0"/>
              <a:t>L’Appaltatore deve dichiarare di: (</a:t>
            </a:r>
            <a:r>
              <a:rPr lang="it-IT" sz="2000" b="1" dirty="0"/>
              <a:t>1</a:t>
            </a:r>
            <a:r>
              <a:rPr lang="it-IT" sz="2000" dirty="0"/>
              <a:t>) applicare integralmente il Contratto Collettivo Nazionale e territoriale di Lavoro del settore edile [art. 4 D.L. Antifrodi </a:t>
            </a:r>
            <a:r>
              <a:rPr lang="it-IT" sz="2000" i="1" dirty="0"/>
              <a:t>bis </a:t>
            </a:r>
            <a:r>
              <a:rPr lang="it-IT" sz="2000" dirty="0"/>
              <a:t>per contratti con computo maggiore di € 70.000]</a:t>
            </a:r>
          </a:p>
          <a:p>
            <a:pPr algn="just"/>
            <a:r>
              <a:rPr lang="it-IT" sz="2000" dirty="0"/>
              <a:t>(</a:t>
            </a:r>
            <a:r>
              <a:rPr lang="it-IT" sz="2000" b="1" dirty="0"/>
              <a:t>2</a:t>
            </a:r>
            <a:r>
              <a:rPr lang="it-IT" sz="2000" dirty="0"/>
              <a:t>) di essere in regola con i versamenti contributivi previdenziali e assistenziali, attestati mediante DURC</a:t>
            </a:r>
          </a:p>
          <a:p>
            <a:pPr algn="just"/>
            <a:r>
              <a:rPr lang="it-IT" sz="2000" dirty="0"/>
              <a:t>(</a:t>
            </a:r>
            <a:r>
              <a:rPr lang="it-IT" sz="2000" b="1" dirty="0"/>
              <a:t>3</a:t>
            </a:r>
            <a:r>
              <a:rPr lang="it-IT" sz="2000" dirty="0"/>
              <a:t>) di possedere polizza assicurativa contro i rischi, con indicazione specifica della Compagnia, numero polizza e massimale</a:t>
            </a:r>
          </a:p>
          <a:p>
            <a:pPr algn="just"/>
            <a:r>
              <a:rPr lang="it-IT" sz="2000" dirty="0"/>
              <a:t>(</a:t>
            </a:r>
            <a:r>
              <a:rPr lang="it-IT" sz="2000" b="1" dirty="0"/>
              <a:t>4</a:t>
            </a:r>
            <a:r>
              <a:rPr lang="it-IT" sz="2000" dirty="0"/>
              <a:t>) di conoscere norme generali e settoriali che regolamentano il contratto, le condizioni locali e le condizioni delle opere da realizzare (es. natura del suolo, del sottosuolo, …)</a:t>
            </a:r>
          </a:p>
          <a:p>
            <a:pPr algn="just"/>
            <a:r>
              <a:rPr lang="it-IT" sz="2000" b="1" dirty="0"/>
              <a:t>(5) </a:t>
            </a:r>
            <a:r>
              <a:rPr lang="it-IT" sz="2000" dirty="0"/>
              <a:t>di rispettare la normativa in materia di sicurezza sul lavoro ex </a:t>
            </a:r>
            <a:r>
              <a:rPr lang="it-IT" sz="2000" dirty="0" err="1"/>
              <a:t>D.Lgs.</a:t>
            </a:r>
            <a:r>
              <a:rPr lang="it-IT" sz="2000" dirty="0"/>
              <a:t> 81/2008 e ss.mm.</a:t>
            </a:r>
            <a:endParaRPr lang="it-IT" sz="2000" b="1" dirty="0"/>
          </a:p>
        </p:txBody>
      </p:sp>
      <p:sp>
        <p:nvSpPr>
          <p:cNvPr id="4" name="Segnaposto piè di pagina 3">
            <a:extLst>
              <a:ext uri="{FF2B5EF4-FFF2-40B4-BE49-F238E27FC236}">
                <a16:creationId xmlns:a16="http://schemas.microsoft.com/office/drawing/2014/main" id="{B29DD9EF-4529-42DA-870E-8BD7855CF65D}"/>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DA4AFC32-09E0-4315-AC20-2AF9E73F9A42}"/>
              </a:ext>
            </a:extLst>
          </p:cNvPr>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187212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AB1C44-4EE9-4959-AF36-207CEE46440E}"/>
              </a:ext>
            </a:extLst>
          </p:cNvPr>
          <p:cNvSpPr>
            <a:spLocks noGrp="1"/>
          </p:cNvSpPr>
          <p:nvPr>
            <p:ph type="title"/>
          </p:nvPr>
        </p:nvSpPr>
        <p:spPr>
          <a:xfrm>
            <a:off x="677334" y="609600"/>
            <a:ext cx="8596668" cy="770467"/>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Il subappalto</a:t>
            </a:r>
            <a:r>
              <a:rPr lang="it-IT" cap="small" dirty="0">
                <a:solidFill>
                  <a:srgbClr val="0070C0"/>
                </a:solidFill>
                <a:effectLst>
                  <a:outerShdw blurRad="38100" dist="38100" dir="2700000" algn="tl">
                    <a:srgbClr val="000000">
                      <a:alpha val="43137"/>
                    </a:srgbClr>
                  </a:outerShdw>
                </a:effectLst>
              </a:rPr>
              <a:t> (1)</a:t>
            </a:r>
            <a:endParaRPr lang="it-IT" dirty="0"/>
          </a:p>
        </p:txBody>
      </p:sp>
      <p:sp>
        <p:nvSpPr>
          <p:cNvPr id="3" name="Segnaposto contenuto 2">
            <a:extLst>
              <a:ext uri="{FF2B5EF4-FFF2-40B4-BE49-F238E27FC236}">
                <a16:creationId xmlns:a16="http://schemas.microsoft.com/office/drawing/2014/main" id="{D5DE284D-5059-460C-BB00-ACDCBDE9BA4E}"/>
              </a:ext>
            </a:extLst>
          </p:cNvPr>
          <p:cNvSpPr>
            <a:spLocks noGrp="1"/>
          </p:cNvSpPr>
          <p:nvPr>
            <p:ph idx="1"/>
          </p:nvPr>
        </p:nvSpPr>
        <p:spPr>
          <a:xfrm>
            <a:off x="677334" y="1752600"/>
            <a:ext cx="8596668" cy="4284134"/>
          </a:xfrm>
        </p:spPr>
        <p:txBody>
          <a:bodyPr>
            <a:normAutofit/>
          </a:bodyPr>
          <a:lstStyle/>
          <a:p>
            <a:pPr algn="just"/>
            <a:r>
              <a:rPr lang="it-IT" sz="2000" dirty="0"/>
              <a:t>Autorizzazione del Committente/DL a che l’Appaltatore subappalti lavori specificamente indicati</a:t>
            </a:r>
          </a:p>
          <a:p>
            <a:pPr marL="0" indent="0" algn="just">
              <a:buNone/>
            </a:pPr>
            <a:endParaRPr lang="it-IT" sz="2000" dirty="0"/>
          </a:p>
          <a:p>
            <a:pPr algn="just"/>
            <a:r>
              <a:rPr lang="it-IT" sz="2000" dirty="0"/>
              <a:t>Ogni ulteriore opera in subappalto dovrà essere oggetto di specifica approvazione da parte del Committente</a:t>
            </a:r>
          </a:p>
          <a:p>
            <a:pPr marL="0" indent="0" algn="just">
              <a:buNone/>
            </a:pPr>
            <a:endParaRPr lang="it-IT" sz="2000" dirty="0"/>
          </a:p>
          <a:p>
            <a:pPr algn="just"/>
            <a:r>
              <a:rPr lang="it-IT" sz="2000" dirty="0"/>
              <a:t>L’Appaltatore rimane responsabile verso il Committente della regolarità di quanto appaltato e in nessun caso il subappalto potrà essere opposto come motivo di giustificazione, causa o esimente di responsabilità per inadempienze, ritardi, danno a cose o a persone</a:t>
            </a:r>
          </a:p>
        </p:txBody>
      </p:sp>
      <p:sp>
        <p:nvSpPr>
          <p:cNvPr id="4" name="Segnaposto piè di pagina 3">
            <a:extLst>
              <a:ext uri="{FF2B5EF4-FFF2-40B4-BE49-F238E27FC236}">
                <a16:creationId xmlns:a16="http://schemas.microsoft.com/office/drawing/2014/main" id="{86305168-2994-4AAC-B23C-6713692660CC}"/>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CA00D44A-418E-4D39-8A27-75108403978F}"/>
              </a:ext>
            </a:extLst>
          </p:cNvPr>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1014270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1E148D-8E85-4B79-B4E8-0AD5E13CC707}"/>
              </a:ext>
            </a:extLst>
          </p:cNvPr>
          <p:cNvSpPr>
            <a:spLocks noGrp="1"/>
          </p:cNvSpPr>
          <p:nvPr>
            <p:ph type="title"/>
          </p:nvPr>
        </p:nvSpPr>
        <p:spPr>
          <a:xfrm>
            <a:off x="677334" y="609600"/>
            <a:ext cx="8596668" cy="736600"/>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Il subappalto</a:t>
            </a:r>
            <a:r>
              <a:rPr lang="it-IT" cap="small" dirty="0">
                <a:solidFill>
                  <a:srgbClr val="0070C0"/>
                </a:solidFill>
                <a:effectLst>
                  <a:outerShdw blurRad="38100" dist="38100" dir="2700000" algn="tl">
                    <a:srgbClr val="000000">
                      <a:alpha val="43137"/>
                    </a:srgbClr>
                  </a:outerShdw>
                </a:effectLst>
              </a:rPr>
              <a:t> (2)</a:t>
            </a:r>
            <a:endParaRPr lang="it-IT" dirty="0"/>
          </a:p>
        </p:txBody>
      </p:sp>
      <p:sp>
        <p:nvSpPr>
          <p:cNvPr id="3" name="Segnaposto contenuto 2">
            <a:extLst>
              <a:ext uri="{FF2B5EF4-FFF2-40B4-BE49-F238E27FC236}">
                <a16:creationId xmlns:a16="http://schemas.microsoft.com/office/drawing/2014/main" id="{AD8BFAF0-F48E-44A8-88DC-5826FFAC7BDA}"/>
              </a:ext>
            </a:extLst>
          </p:cNvPr>
          <p:cNvSpPr>
            <a:spLocks noGrp="1"/>
          </p:cNvSpPr>
          <p:nvPr>
            <p:ph idx="1"/>
          </p:nvPr>
        </p:nvSpPr>
        <p:spPr>
          <a:xfrm>
            <a:off x="677334" y="1515533"/>
            <a:ext cx="8596668" cy="4525829"/>
          </a:xfrm>
        </p:spPr>
        <p:txBody>
          <a:bodyPr>
            <a:normAutofit lnSpcReduction="10000"/>
          </a:bodyPr>
          <a:lstStyle/>
          <a:p>
            <a:pPr lvl="0" algn="just">
              <a:buClr>
                <a:srgbClr val="90C226"/>
              </a:buClr>
            </a:pPr>
            <a:r>
              <a:rPr lang="it-IT" sz="2000" dirty="0">
                <a:solidFill>
                  <a:prstClr val="black">
                    <a:lumMod val="75000"/>
                    <a:lumOff val="25000"/>
                  </a:prstClr>
                </a:solidFill>
              </a:rPr>
              <a:t>In tema di responsabilità, come il Committente risponde dei danni cagionati a terzi quando il fatto lesivo è commesso dall'appaltatore in esecuzione di un ordine impartitogli dal DL o da altro rappresentante del committente stesso o quando si versi nella ipotesi di </a:t>
            </a:r>
            <a:r>
              <a:rPr lang="it-IT" sz="2000" i="1" dirty="0">
                <a:solidFill>
                  <a:prstClr val="black">
                    <a:lumMod val="75000"/>
                    <a:lumOff val="25000"/>
                  </a:prstClr>
                </a:solidFill>
              </a:rPr>
              <a:t>culpa in eligendo</a:t>
            </a:r>
            <a:r>
              <a:rPr lang="it-IT" sz="2000" dirty="0">
                <a:solidFill>
                  <a:prstClr val="black">
                    <a:lumMod val="75000"/>
                    <a:lumOff val="25000"/>
                  </a:prstClr>
                </a:solidFill>
              </a:rPr>
              <a:t>, così il </a:t>
            </a:r>
            <a:r>
              <a:rPr lang="it-IT" sz="2000" dirty="0" err="1">
                <a:solidFill>
                  <a:prstClr val="black">
                    <a:lumMod val="75000"/>
                    <a:lumOff val="25000"/>
                  </a:prstClr>
                </a:solidFill>
              </a:rPr>
              <a:t>Subcommittente</a:t>
            </a:r>
            <a:r>
              <a:rPr lang="it-IT" sz="2000" dirty="0">
                <a:solidFill>
                  <a:prstClr val="black">
                    <a:lumMod val="75000"/>
                    <a:lumOff val="25000"/>
                  </a:prstClr>
                </a:solidFill>
              </a:rPr>
              <a:t> risponde nei confronti dei terzi in luogo del subappaltatore, ovvero in via solidale con lui, quando - esorbitando dalla mera sorveglianza sull'opera oggetto del contratto al fine di pervenire alla corrispondenza tra quanto pattuito e quanto viene ad eseguirsi - abbia esercitato una concreta ingerenza sull'attività del subappaltatore al punto da ridurlo al ruolo di mero esecutore ovvero agendo in modo tale da comprimerne parzialmente l'autonomia organizzativa, incidendo anche sull'utilizzazione dei relativi mezzi</a:t>
            </a:r>
          </a:p>
          <a:p>
            <a:pPr lvl="0" algn="just">
              <a:buClr>
                <a:srgbClr val="90C226"/>
              </a:buClr>
            </a:pPr>
            <a:r>
              <a:rPr lang="it-IT" sz="2000" dirty="0">
                <a:solidFill>
                  <a:prstClr val="black">
                    <a:lumMod val="75000"/>
                    <a:lumOff val="25000"/>
                  </a:prstClr>
                </a:solidFill>
              </a:rPr>
              <a:t>Cass. civ., sez. III, sentenza 26.03.2019 n.8381; anche Cass. civ., sez. III, sentenza 7.8.2017 n.19653</a:t>
            </a:r>
            <a:endParaRPr lang="it-IT" dirty="0">
              <a:solidFill>
                <a:prstClr val="black">
                  <a:lumMod val="75000"/>
                  <a:lumOff val="25000"/>
                </a:prstClr>
              </a:solidFill>
            </a:endParaRPr>
          </a:p>
          <a:p>
            <a:endParaRPr lang="it-IT" dirty="0"/>
          </a:p>
        </p:txBody>
      </p:sp>
      <p:sp>
        <p:nvSpPr>
          <p:cNvPr id="4" name="Segnaposto piè di pagina 3">
            <a:extLst>
              <a:ext uri="{FF2B5EF4-FFF2-40B4-BE49-F238E27FC236}">
                <a16:creationId xmlns:a16="http://schemas.microsoft.com/office/drawing/2014/main" id="{6A781B3A-F450-4F11-8F11-A1A453CBA0A2}"/>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03BCA962-162F-45C6-9540-74794C13CD12}"/>
              </a:ext>
            </a:extLst>
          </p:cNvPr>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1754163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F9D992-0745-4E89-9827-1B390502EEE9}"/>
              </a:ext>
            </a:extLst>
          </p:cNvPr>
          <p:cNvSpPr>
            <a:spLocks noGrp="1"/>
          </p:cNvSpPr>
          <p:nvPr>
            <p:ph type="title"/>
          </p:nvPr>
        </p:nvSpPr>
        <p:spPr>
          <a:xfrm>
            <a:off x="677334" y="609600"/>
            <a:ext cx="8596668" cy="736600"/>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Obblighi e oneri per il Committente</a:t>
            </a:r>
            <a:endParaRPr lang="it-IT" dirty="0"/>
          </a:p>
        </p:txBody>
      </p:sp>
      <p:sp>
        <p:nvSpPr>
          <p:cNvPr id="3" name="Segnaposto contenuto 2">
            <a:extLst>
              <a:ext uri="{FF2B5EF4-FFF2-40B4-BE49-F238E27FC236}">
                <a16:creationId xmlns:a16="http://schemas.microsoft.com/office/drawing/2014/main" id="{2F8DF46C-0F44-4B93-B286-A523E8641332}"/>
              </a:ext>
            </a:extLst>
          </p:cNvPr>
          <p:cNvSpPr>
            <a:spLocks noGrp="1"/>
          </p:cNvSpPr>
          <p:nvPr>
            <p:ph idx="1"/>
          </p:nvPr>
        </p:nvSpPr>
        <p:spPr>
          <a:xfrm>
            <a:off x="677334" y="1625601"/>
            <a:ext cx="8596668" cy="4415762"/>
          </a:xfrm>
        </p:spPr>
        <p:txBody>
          <a:bodyPr>
            <a:normAutofit fontScale="92500" lnSpcReduction="10000"/>
          </a:bodyPr>
          <a:lstStyle/>
          <a:p>
            <a:pPr algn="just"/>
            <a:r>
              <a:rPr lang="it-IT" sz="2000" dirty="0"/>
              <a:t>Mettere a disposizione dell’Appaltatore la c.d. area cantiere, con specifica indicazione dei locali</a:t>
            </a:r>
          </a:p>
          <a:p>
            <a:pPr marL="0" indent="0" algn="just">
              <a:buNone/>
            </a:pPr>
            <a:endParaRPr lang="it-IT" sz="2000" dirty="0"/>
          </a:p>
          <a:p>
            <a:pPr algn="just"/>
            <a:r>
              <a:rPr lang="it-IT" sz="2000" dirty="0"/>
              <a:t>Non interferire con i lavori appaltati mediante la esecuzione di altre e diverse opere</a:t>
            </a:r>
          </a:p>
          <a:p>
            <a:pPr algn="just"/>
            <a:endParaRPr lang="it-IT" sz="2000" dirty="0"/>
          </a:p>
          <a:p>
            <a:pPr algn="just"/>
            <a:r>
              <a:rPr lang="it-IT" sz="2000" dirty="0"/>
              <a:t>Assicurare all’Appaltatore tutta la necessaria collaborazione</a:t>
            </a:r>
          </a:p>
          <a:p>
            <a:pPr algn="just"/>
            <a:endParaRPr lang="it-IT" sz="2000" dirty="0"/>
          </a:p>
          <a:p>
            <a:pPr algn="just"/>
            <a:r>
              <a:rPr lang="it-IT" sz="2000" dirty="0"/>
              <a:t>Garantire fornitura di energia e acqua</a:t>
            </a:r>
          </a:p>
          <a:p>
            <a:pPr algn="just"/>
            <a:endParaRPr lang="it-IT" sz="2000" dirty="0"/>
          </a:p>
          <a:p>
            <a:pPr algn="just"/>
            <a:r>
              <a:rPr lang="it-IT" sz="2000" dirty="0"/>
              <a:t>Obblighi in materia di sicurezza sul lavoro ex D.lgs. 81/2008 e ss.mm., es. verifica idoneità tecnico – professionale dell’Appaltatore ed eventuali SA</a:t>
            </a:r>
          </a:p>
          <a:p>
            <a:endParaRPr lang="it-IT" dirty="0"/>
          </a:p>
        </p:txBody>
      </p:sp>
      <p:sp>
        <p:nvSpPr>
          <p:cNvPr id="4" name="Segnaposto piè di pagina 3">
            <a:extLst>
              <a:ext uri="{FF2B5EF4-FFF2-40B4-BE49-F238E27FC236}">
                <a16:creationId xmlns:a16="http://schemas.microsoft.com/office/drawing/2014/main" id="{14F0DD27-3FD9-47C9-B13C-0CD177D029C9}"/>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87DE48C2-644A-4BA0-90FD-F46A2682CEF1}"/>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4265644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F50696A-9344-414B-86F6-BBAEF29E31C9}"/>
              </a:ext>
            </a:extLst>
          </p:cNvPr>
          <p:cNvSpPr>
            <a:spLocks noGrp="1"/>
          </p:cNvSpPr>
          <p:nvPr>
            <p:ph type="title"/>
          </p:nvPr>
        </p:nvSpPr>
        <p:spPr>
          <a:xfrm>
            <a:off x="677334" y="609600"/>
            <a:ext cx="8596668" cy="668867"/>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Obblighi e oneri per l’Appaltatore</a:t>
            </a:r>
            <a:endParaRPr lang="it-IT" dirty="0"/>
          </a:p>
        </p:txBody>
      </p:sp>
      <p:sp>
        <p:nvSpPr>
          <p:cNvPr id="3" name="Segnaposto contenuto 2">
            <a:extLst>
              <a:ext uri="{FF2B5EF4-FFF2-40B4-BE49-F238E27FC236}">
                <a16:creationId xmlns:a16="http://schemas.microsoft.com/office/drawing/2014/main" id="{9571D778-A3EF-47D6-9A42-1A857835897F}"/>
              </a:ext>
            </a:extLst>
          </p:cNvPr>
          <p:cNvSpPr>
            <a:spLocks noGrp="1"/>
          </p:cNvSpPr>
          <p:nvPr>
            <p:ph idx="1"/>
          </p:nvPr>
        </p:nvSpPr>
        <p:spPr>
          <a:xfrm>
            <a:off x="677334" y="1363133"/>
            <a:ext cx="8596668" cy="4678229"/>
          </a:xfrm>
        </p:spPr>
        <p:txBody>
          <a:bodyPr>
            <a:normAutofit fontScale="92500" lnSpcReduction="20000"/>
          </a:bodyPr>
          <a:lstStyle/>
          <a:p>
            <a:r>
              <a:rPr lang="it-IT" dirty="0"/>
              <a:t>Allestire e predisporre il cantiere: custode del cantiere e della sua sicurezza, nei confronti di danni a persone e/o cose; manutenzione ordinaria e pulizia dello stesso</a:t>
            </a:r>
          </a:p>
          <a:p>
            <a:pPr algn="just"/>
            <a:r>
              <a:rPr lang="it-IT" dirty="0"/>
              <a:t>Indicazione del CCNL di settore di riferimento «con l’obiettivo di incrementare i livelli di sicurezza sul luogo di lavoro»</a:t>
            </a:r>
          </a:p>
          <a:p>
            <a:pPr algn="just"/>
            <a:r>
              <a:rPr lang="it-IT" dirty="0"/>
              <a:t>Rispettare gli obblighi in materia di sicurezza</a:t>
            </a:r>
          </a:p>
          <a:p>
            <a:pPr algn="just"/>
            <a:r>
              <a:rPr lang="it-IT" dirty="0"/>
              <a:t>Occuparsi della gestione e dello smaltimento in apposite discariche dei materiali di risulta</a:t>
            </a:r>
          </a:p>
          <a:p>
            <a:pPr algn="just"/>
            <a:r>
              <a:rPr lang="it-IT" dirty="0"/>
              <a:t>Provvedere ad eliminare i danni eventualmente cagionati alla strada pubblica e/o a manufatti pubblici o privati</a:t>
            </a:r>
          </a:p>
          <a:p>
            <a:pPr algn="just"/>
            <a:r>
              <a:rPr lang="it-IT" dirty="0"/>
              <a:t>Obbligo a rispettare e a far rispettare norme in materia fiscale, retributiva, contributiva, previdenziale e assicurativa di legge</a:t>
            </a:r>
          </a:p>
          <a:p>
            <a:pPr algn="just"/>
            <a:r>
              <a:rPr lang="it-IT" dirty="0"/>
              <a:t>Clausola finale: «Faranno carico all'Appaltatore, che se le assume, le eventuali multe, ammende e sanzioni di qualsiasi genere, per l'inosservanza delle suddette e vigenti norme. Tutti i lavori saranno eseguiti a regola d'arte, con le cautele e le diligenze del buon padre di famiglia ed  in conformità alle disposizioni del presente Contratto»</a:t>
            </a:r>
          </a:p>
        </p:txBody>
      </p:sp>
      <p:sp>
        <p:nvSpPr>
          <p:cNvPr id="4" name="Segnaposto piè di pagina 3">
            <a:extLst>
              <a:ext uri="{FF2B5EF4-FFF2-40B4-BE49-F238E27FC236}">
                <a16:creationId xmlns:a16="http://schemas.microsoft.com/office/drawing/2014/main" id="{B507303D-34BF-48A4-BF08-919DC92997B0}"/>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10B28E69-4E74-4C56-9A55-411CA4932754}"/>
              </a:ext>
            </a:extLst>
          </p:cNvPr>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22139920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901DADD-F4DD-4726-BA6A-D2E7D66B82DD}"/>
              </a:ext>
            </a:extLst>
          </p:cNvPr>
          <p:cNvSpPr>
            <a:spLocks noGrp="1"/>
          </p:cNvSpPr>
          <p:nvPr>
            <p:ph type="title"/>
          </p:nvPr>
        </p:nvSpPr>
        <p:spPr>
          <a:xfrm>
            <a:off x="677334" y="609600"/>
            <a:ext cx="8596668" cy="795867"/>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Corrispettivo e modalità di pagamento</a:t>
            </a:r>
            <a:endParaRPr lang="it-IT" dirty="0"/>
          </a:p>
        </p:txBody>
      </p:sp>
      <p:sp>
        <p:nvSpPr>
          <p:cNvPr id="3" name="Segnaposto contenuto 2">
            <a:extLst>
              <a:ext uri="{FF2B5EF4-FFF2-40B4-BE49-F238E27FC236}">
                <a16:creationId xmlns:a16="http://schemas.microsoft.com/office/drawing/2014/main" id="{7CB7E853-18A3-4541-8334-6DCEF59C7C82}"/>
              </a:ext>
            </a:extLst>
          </p:cNvPr>
          <p:cNvSpPr>
            <a:spLocks noGrp="1"/>
          </p:cNvSpPr>
          <p:nvPr>
            <p:ph idx="1"/>
          </p:nvPr>
        </p:nvSpPr>
        <p:spPr>
          <a:xfrm>
            <a:off x="677334" y="1405467"/>
            <a:ext cx="8596668" cy="4635895"/>
          </a:xfrm>
        </p:spPr>
        <p:txBody>
          <a:bodyPr>
            <a:normAutofit/>
          </a:bodyPr>
          <a:lstStyle/>
          <a:p>
            <a:pPr algn="just"/>
            <a:r>
              <a:rPr lang="it-IT" sz="2000" dirty="0"/>
              <a:t>Indicazione precisa dell’importo dell’appalto, dell’IVA e dei costi di sicurezza</a:t>
            </a:r>
          </a:p>
          <a:p>
            <a:pPr marL="0" indent="0" algn="just">
              <a:buNone/>
            </a:pPr>
            <a:endParaRPr lang="it-IT" sz="2000" dirty="0"/>
          </a:p>
          <a:p>
            <a:pPr algn="just"/>
            <a:r>
              <a:rPr lang="it-IT" sz="2000" dirty="0"/>
              <a:t>Specificazione delle modalità di pagamento, se con sconto in fattura o cessione del credito, e delle tempistiche in relazione ai SAL</a:t>
            </a:r>
          </a:p>
          <a:p>
            <a:pPr marL="0" indent="0" algn="just">
              <a:buNone/>
            </a:pPr>
            <a:endParaRPr lang="it-IT" sz="2000" dirty="0"/>
          </a:p>
          <a:p>
            <a:pPr algn="just"/>
            <a:r>
              <a:rPr lang="it-IT" sz="2000" dirty="0"/>
              <a:t>Predisposizione e allegazione di specifico cronoprogramma</a:t>
            </a:r>
          </a:p>
          <a:p>
            <a:pPr marL="0" indent="0" algn="just">
              <a:buNone/>
            </a:pPr>
            <a:endParaRPr lang="it-IT" sz="2000" dirty="0"/>
          </a:p>
          <a:p>
            <a:pPr algn="just"/>
            <a:r>
              <a:rPr lang="it-IT" sz="2000" dirty="0"/>
              <a:t>Se vengono inseriti interventi non agevolati, occorre specificare relativo importo e indicazione della mancata applicazione di agevolazioni</a:t>
            </a:r>
          </a:p>
        </p:txBody>
      </p:sp>
      <p:sp>
        <p:nvSpPr>
          <p:cNvPr id="4" name="Segnaposto piè di pagina 3">
            <a:extLst>
              <a:ext uri="{FF2B5EF4-FFF2-40B4-BE49-F238E27FC236}">
                <a16:creationId xmlns:a16="http://schemas.microsoft.com/office/drawing/2014/main" id="{70259A5C-7C7B-4712-8F62-C989B92E0D87}"/>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774F61E7-6337-4892-85AF-1284B10247BA}"/>
              </a:ext>
            </a:extLst>
          </p:cNvPr>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6483491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C8B47-7B94-42BF-AED4-FF77C9BBE6EF}"/>
              </a:ext>
            </a:extLst>
          </p:cNvPr>
          <p:cNvSpPr>
            <a:spLocks noGrp="1"/>
          </p:cNvSpPr>
          <p:nvPr>
            <p:ph type="title"/>
          </p:nvPr>
        </p:nvSpPr>
        <p:spPr>
          <a:xfrm>
            <a:off x="677334" y="609600"/>
            <a:ext cx="8596668" cy="685800"/>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Variazioni</a:t>
            </a:r>
            <a:endParaRPr lang="it-IT" dirty="0"/>
          </a:p>
        </p:txBody>
      </p:sp>
      <p:sp>
        <p:nvSpPr>
          <p:cNvPr id="3" name="Segnaposto contenuto 2">
            <a:extLst>
              <a:ext uri="{FF2B5EF4-FFF2-40B4-BE49-F238E27FC236}">
                <a16:creationId xmlns:a16="http://schemas.microsoft.com/office/drawing/2014/main" id="{AC314D7E-46FB-47D1-89FE-5BFCF2E97386}"/>
              </a:ext>
            </a:extLst>
          </p:cNvPr>
          <p:cNvSpPr>
            <a:spLocks noGrp="1"/>
          </p:cNvSpPr>
          <p:nvPr>
            <p:ph idx="1"/>
          </p:nvPr>
        </p:nvSpPr>
        <p:spPr>
          <a:xfrm>
            <a:off x="677334" y="1601789"/>
            <a:ext cx="8596668" cy="4299478"/>
          </a:xfrm>
        </p:spPr>
        <p:txBody>
          <a:bodyPr>
            <a:normAutofit fontScale="92500"/>
          </a:bodyPr>
          <a:lstStyle/>
          <a:p>
            <a:pPr algn="just"/>
            <a:r>
              <a:rPr lang="it-IT" dirty="0"/>
              <a:t>Dichiarazione dell’appaltatore di aver preso visione dei luoghi e di essere a conoscenza di tutte le circostanze speciali e generali che possono influire sulla esecuzione dei lavori e sulla determinazione dei prezzi, che devono intendersi invariabili</a:t>
            </a:r>
          </a:p>
          <a:p>
            <a:pPr algn="just"/>
            <a:r>
              <a:rPr lang="it-IT" dirty="0"/>
              <a:t>Eventuali variazioni, sia da parte del Committente che dell’Appaltatore, devono essere rispettivamente comunicate e approvate per iscritto, nonché preventivamente autorizzate dal DL, che attesta che non influiscono sulla corretta esecuzione dei lavori, </a:t>
            </a:r>
            <a:r>
              <a:rPr lang="it-IT" b="1" dirty="0"/>
              <a:t>né sui benefici fiscali</a:t>
            </a:r>
          </a:p>
          <a:p>
            <a:pPr algn="just"/>
            <a:r>
              <a:rPr lang="it-IT" dirty="0"/>
              <a:t>Se le variazioni implicano adozione di nuovi e più costosi materiali sottoscrizione di nuovo accordo con nuovi prezzi</a:t>
            </a:r>
          </a:p>
          <a:p>
            <a:pPr algn="just"/>
            <a:r>
              <a:rPr lang="it-IT" dirty="0"/>
              <a:t>Variazioni possono dipendere anche da adozione di misure di sicurezza indifferibili e urgenti</a:t>
            </a:r>
          </a:p>
          <a:p>
            <a:pPr algn="just"/>
            <a:r>
              <a:rPr lang="it-IT" dirty="0"/>
              <a:t>Indicazione se, per le variazioni in aumento, il Committente potrà/non potrà corrispondere il maggior prezzo tramite cessione del credito o sconto in fattura</a:t>
            </a:r>
          </a:p>
        </p:txBody>
      </p:sp>
      <p:sp>
        <p:nvSpPr>
          <p:cNvPr id="4" name="Segnaposto piè di pagina 3">
            <a:extLst>
              <a:ext uri="{FF2B5EF4-FFF2-40B4-BE49-F238E27FC236}">
                <a16:creationId xmlns:a16="http://schemas.microsoft.com/office/drawing/2014/main" id="{A4ABB90D-4409-4CDB-A087-177A3B0F408B}"/>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C237527E-83C3-4A2F-B6DD-D8CCB4E9E0C1}"/>
              </a:ext>
            </a:extLst>
          </p:cNvPr>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32270763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91E6274-1A4A-4FFF-AB03-DEE806AF46D1}"/>
              </a:ext>
            </a:extLst>
          </p:cNvPr>
          <p:cNvSpPr>
            <a:spLocks noGrp="1"/>
          </p:cNvSpPr>
          <p:nvPr>
            <p:ph type="title"/>
          </p:nvPr>
        </p:nvSpPr>
        <p:spPr>
          <a:xfrm>
            <a:off x="677334" y="609600"/>
            <a:ext cx="8596668" cy="651933"/>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Durata dei lavori</a:t>
            </a:r>
            <a:endParaRPr lang="it-IT" dirty="0"/>
          </a:p>
        </p:txBody>
      </p:sp>
      <p:sp>
        <p:nvSpPr>
          <p:cNvPr id="3" name="Segnaposto contenuto 2">
            <a:extLst>
              <a:ext uri="{FF2B5EF4-FFF2-40B4-BE49-F238E27FC236}">
                <a16:creationId xmlns:a16="http://schemas.microsoft.com/office/drawing/2014/main" id="{155C3F3B-87F6-421F-B46F-28A9DD5A9A20}"/>
              </a:ext>
            </a:extLst>
          </p:cNvPr>
          <p:cNvSpPr>
            <a:spLocks noGrp="1"/>
          </p:cNvSpPr>
          <p:nvPr>
            <p:ph idx="1"/>
          </p:nvPr>
        </p:nvSpPr>
        <p:spPr>
          <a:xfrm>
            <a:off x="677334" y="1439333"/>
            <a:ext cx="8596668" cy="4602029"/>
          </a:xfrm>
        </p:spPr>
        <p:txBody>
          <a:bodyPr>
            <a:normAutofit/>
          </a:bodyPr>
          <a:lstStyle/>
          <a:p>
            <a:pPr algn="just"/>
            <a:r>
              <a:rPr lang="it-IT" sz="2000" dirty="0"/>
              <a:t>Indicazione del giorno di consegna dei lavori da parte del Committente</a:t>
            </a:r>
          </a:p>
          <a:p>
            <a:pPr algn="just"/>
            <a:r>
              <a:rPr lang="it-IT" sz="2000" dirty="0"/>
              <a:t>Indicazione del giorno di consegna dell’appalto da parte dell’Appaltatore</a:t>
            </a:r>
          </a:p>
          <a:p>
            <a:pPr algn="just"/>
            <a:r>
              <a:rPr lang="it-IT" sz="2000" dirty="0"/>
              <a:t>Indicazione di penalità per ogni giorno di ritardo, sempre che sia imputabile all’Appaltatore e fermo il diritto a chiedere la risoluzione del contratto</a:t>
            </a:r>
          </a:p>
          <a:p>
            <a:pPr algn="just"/>
            <a:r>
              <a:rPr lang="it-IT" sz="2000" dirty="0"/>
              <a:t>Indicazione di compenso ulteriore qualora il ritardo sia imputabile al Committente</a:t>
            </a:r>
          </a:p>
          <a:p>
            <a:pPr algn="just"/>
            <a:r>
              <a:rPr lang="it-IT" sz="2000" dirty="0"/>
              <a:t>Documentare con appositi verbali controfirmati le specifiche scadenze e stati di avanzamento</a:t>
            </a:r>
          </a:p>
        </p:txBody>
      </p:sp>
      <p:sp>
        <p:nvSpPr>
          <p:cNvPr id="4" name="Segnaposto piè di pagina 3">
            <a:extLst>
              <a:ext uri="{FF2B5EF4-FFF2-40B4-BE49-F238E27FC236}">
                <a16:creationId xmlns:a16="http://schemas.microsoft.com/office/drawing/2014/main" id="{3555EBA1-D1CC-4AF4-8E29-3ACD662C60AA}"/>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8D79AE8F-7560-43AD-9446-7B24F8911797}"/>
              </a:ext>
            </a:extLst>
          </p:cNvPr>
          <p:cNvSpPr>
            <a:spLocks noGrp="1"/>
          </p:cNvSpPr>
          <p:nvPr>
            <p:ph type="sldNum" sz="quarter" idx="12"/>
          </p:nvPr>
        </p:nvSpPr>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4025053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F9A815-000C-4C6B-95C7-57714473150E}"/>
              </a:ext>
            </a:extLst>
          </p:cNvPr>
          <p:cNvSpPr>
            <a:spLocks noGrp="1"/>
          </p:cNvSpPr>
          <p:nvPr>
            <p:ph type="title"/>
          </p:nvPr>
        </p:nvSpPr>
        <p:spPr>
          <a:xfrm>
            <a:off x="677334" y="609600"/>
            <a:ext cx="8596668" cy="719667"/>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Sospensione dei lavori</a:t>
            </a:r>
            <a:endParaRPr lang="it-IT" dirty="0"/>
          </a:p>
        </p:txBody>
      </p:sp>
      <p:sp>
        <p:nvSpPr>
          <p:cNvPr id="3" name="Segnaposto contenuto 2">
            <a:extLst>
              <a:ext uri="{FF2B5EF4-FFF2-40B4-BE49-F238E27FC236}">
                <a16:creationId xmlns:a16="http://schemas.microsoft.com/office/drawing/2014/main" id="{15FBA591-B164-48C9-BC84-783CEA7D5E0F}"/>
              </a:ext>
            </a:extLst>
          </p:cNvPr>
          <p:cNvSpPr>
            <a:spLocks noGrp="1"/>
          </p:cNvSpPr>
          <p:nvPr>
            <p:ph idx="1"/>
          </p:nvPr>
        </p:nvSpPr>
        <p:spPr>
          <a:xfrm>
            <a:off x="677334" y="1659467"/>
            <a:ext cx="8596668" cy="4381895"/>
          </a:xfrm>
        </p:spPr>
        <p:txBody>
          <a:bodyPr/>
          <a:lstStyle/>
          <a:p>
            <a:r>
              <a:rPr lang="it-IT" sz="2000" dirty="0"/>
              <a:t>Indicazione di circostanze specifiche e/o generiche, non imputabili alle parti, che possono comportare una sospensione del termine di consegna dei lavori da parte dell’Appaltatore</a:t>
            </a:r>
          </a:p>
          <a:p>
            <a:pPr marL="0" indent="0">
              <a:buNone/>
            </a:pPr>
            <a:endParaRPr lang="it-IT" sz="2000" dirty="0"/>
          </a:p>
          <a:p>
            <a:r>
              <a:rPr lang="it-IT" sz="2000" dirty="0"/>
              <a:t>Se sospensione dipende dal Committente, l’Appaltatore può chiedere il risarcimento per i danni subiti a seguito della sospensione</a:t>
            </a:r>
          </a:p>
          <a:p>
            <a:endParaRPr lang="it-IT" sz="2000" dirty="0"/>
          </a:p>
          <a:p>
            <a:r>
              <a:rPr lang="it-IT" sz="2000" dirty="0"/>
              <a:t>Redazione di verbale sospensione e verbale ripresa dei lavori</a:t>
            </a:r>
          </a:p>
          <a:p>
            <a:endParaRPr lang="it-IT" dirty="0"/>
          </a:p>
        </p:txBody>
      </p:sp>
      <p:sp>
        <p:nvSpPr>
          <p:cNvPr id="4" name="Segnaposto piè di pagina 3">
            <a:extLst>
              <a:ext uri="{FF2B5EF4-FFF2-40B4-BE49-F238E27FC236}">
                <a16:creationId xmlns:a16="http://schemas.microsoft.com/office/drawing/2014/main" id="{0486FD36-E6A0-4EEE-9319-3A397DF5C68B}"/>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56F38291-7D29-4705-90BE-5A6A187BD820}"/>
              </a:ext>
            </a:extLst>
          </p:cNvPr>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29548008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A5A678A-021F-4E70-8C0A-3DBA92F1B00B}"/>
              </a:ext>
            </a:extLst>
          </p:cNvPr>
          <p:cNvSpPr>
            <a:spLocks noGrp="1"/>
          </p:cNvSpPr>
          <p:nvPr>
            <p:ph type="title"/>
          </p:nvPr>
        </p:nvSpPr>
        <p:spPr>
          <a:xfrm>
            <a:off x="677334" y="609600"/>
            <a:ext cx="8596668" cy="804333"/>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Collaudo e accettazione</a:t>
            </a:r>
            <a:endParaRPr lang="it-IT" dirty="0"/>
          </a:p>
        </p:txBody>
      </p:sp>
      <p:sp>
        <p:nvSpPr>
          <p:cNvPr id="3" name="Segnaposto contenuto 2">
            <a:extLst>
              <a:ext uri="{FF2B5EF4-FFF2-40B4-BE49-F238E27FC236}">
                <a16:creationId xmlns:a16="http://schemas.microsoft.com/office/drawing/2014/main" id="{37FE0911-AA2F-4797-AE9E-1408A20B2CBE}"/>
              </a:ext>
            </a:extLst>
          </p:cNvPr>
          <p:cNvSpPr>
            <a:spLocks noGrp="1"/>
          </p:cNvSpPr>
          <p:nvPr>
            <p:ph idx="1"/>
          </p:nvPr>
        </p:nvSpPr>
        <p:spPr>
          <a:xfrm>
            <a:off x="677334" y="1507067"/>
            <a:ext cx="8596668" cy="4534295"/>
          </a:xfrm>
        </p:spPr>
        <p:txBody>
          <a:bodyPr>
            <a:normAutofit/>
          </a:bodyPr>
          <a:lstStyle/>
          <a:p>
            <a:r>
              <a:rPr lang="it-IT" sz="2000" dirty="0"/>
              <a:t>Indicazione della tempistica</a:t>
            </a:r>
          </a:p>
          <a:p>
            <a:pPr marL="0" indent="0">
              <a:buNone/>
            </a:pPr>
            <a:endParaRPr lang="it-IT" sz="2000" dirty="0"/>
          </a:p>
          <a:p>
            <a:r>
              <a:rPr lang="it-IT" sz="2000" dirty="0"/>
              <a:t>Redazione di verbale di accettazione dei lavori</a:t>
            </a:r>
          </a:p>
          <a:p>
            <a:endParaRPr lang="it-IT" sz="2000" dirty="0"/>
          </a:p>
          <a:p>
            <a:r>
              <a:rPr lang="it-IT" sz="2000" dirty="0"/>
              <a:t>Qualora sorgano vizi e/o difetti riscontrati dal DL, l’Appaltatore dovrà procedere alla corretta esecuzione entro il termine indicato dal DL</a:t>
            </a:r>
          </a:p>
          <a:p>
            <a:endParaRPr lang="it-IT" sz="2000" dirty="0"/>
          </a:p>
          <a:p>
            <a:r>
              <a:rPr lang="it-IT" sz="2000" dirty="0"/>
              <a:t>In mancanza, affidamento a terze ditte ed esecuzione in danno</a:t>
            </a:r>
          </a:p>
        </p:txBody>
      </p:sp>
      <p:sp>
        <p:nvSpPr>
          <p:cNvPr id="4" name="Segnaposto piè di pagina 3">
            <a:extLst>
              <a:ext uri="{FF2B5EF4-FFF2-40B4-BE49-F238E27FC236}">
                <a16:creationId xmlns:a16="http://schemas.microsoft.com/office/drawing/2014/main" id="{128D46E7-A573-4CDA-A16A-0D72E6447948}"/>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746C6733-915F-4563-B280-6EDC2C5F64C7}"/>
              </a:ext>
            </a:extLst>
          </p:cNvPr>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23124914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2584AC-E5CD-4081-98F2-DA9EE85832F5}"/>
              </a:ext>
            </a:extLst>
          </p:cNvPr>
          <p:cNvSpPr>
            <a:spLocks noGrp="1"/>
          </p:cNvSpPr>
          <p:nvPr>
            <p:ph type="title"/>
          </p:nvPr>
        </p:nvSpPr>
        <p:spPr>
          <a:xfrm>
            <a:off x="677334" y="609600"/>
            <a:ext cx="8596668" cy="804333"/>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Recesso</a:t>
            </a:r>
            <a:endParaRPr lang="it-IT" dirty="0"/>
          </a:p>
        </p:txBody>
      </p:sp>
      <p:sp>
        <p:nvSpPr>
          <p:cNvPr id="3" name="Segnaposto contenuto 2">
            <a:extLst>
              <a:ext uri="{FF2B5EF4-FFF2-40B4-BE49-F238E27FC236}">
                <a16:creationId xmlns:a16="http://schemas.microsoft.com/office/drawing/2014/main" id="{45885CAE-0EC0-4A1A-8689-24533F43E0B8}"/>
              </a:ext>
            </a:extLst>
          </p:cNvPr>
          <p:cNvSpPr>
            <a:spLocks noGrp="1"/>
          </p:cNvSpPr>
          <p:nvPr>
            <p:ph idx="1"/>
          </p:nvPr>
        </p:nvSpPr>
        <p:spPr>
          <a:xfrm>
            <a:off x="677334" y="1744133"/>
            <a:ext cx="8596668" cy="4297229"/>
          </a:xfrm>
        </p:spPr>
        <p:txBody>
          <a:bodyPr/>
          <a:lstStyle/>
          <a:p>
            <a:pPr algn="just"/>
            <a:r>
              <a:rPr lang="it-IT" sz="2000" dirty="0"/>
              <a:t>In caso di recesso da parte del Committente, ove lo stesso non sia imputabile a inadempimenti e responsabilità dell’Appaltatore, può concordarsi un importo ulteriore a titolo di indennità per l’Appaltatore parametrato sul valore delle opere previste ma non eseguite</a:t>
            </a:r>
          </a:p>
          <a:p>
            <a:pPr marL="0" indent="0" algn="just">
              <a:buNone/>
            </a:pPr>
            <a:endParaRPr lang="it-IT" sz="2000" dirty="0"/>
          </a:p>
          <a:p>
            <a:pPr algn="just"/>
            <a:r>
              <a:rPr lang="it-IT" sz="2000" dirty="0"/>
              <a:t>Clausola di recesso dell’Appaltatore nel caso in cui il Committente non rispetti gli obblighi previsti in contratto ovvero per cause di forza maggiore non dipendenti da lui</a:t>
            </a:r>
          </a:p>
          <a:p>
            <a:endParaRPr lang="it-IT" dirty="0"/>
          </a:p>
        </p:txBody>
      </p:sp>
      <p:sp>
        <p:nvSpPr>
          <p:cNvPr id="4" name="Segnaposto piè di pagina 3">
            <a:extLst>
              <a:ext uri="{FF2B5EF4-FFF2-40B4-BE49-F238E27FC236}">
                <a16:creationId xmlns:a16="http://schemas.microsoft.com/office/drawing/2014/main" id="{BDBBD06F-B9F6-426C-BC66-5E2B351F109E}"/>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636C1DFE-A369-4A9B-9E7F-E3D77DC61F0E}"/>
              </a:ext>
            </a:extLst>
          </p:cNvPr>
          <p:cNvSpPr>
            <a:spLocks noGrp="1"/>
          </p:cNvSpPr>
          <p:nvPr>
            <p:ph type="sldNum" sz="quarter" idx="12"/>
          </p:nvPr>
        </p:nvSpPr>
        <p:spPr/>
        <p:txBody>
          <a:bodyPr/>
          <a:lstStyle/>
          <a:p>
            <a:fld id="{D57F1E4F-1CFF-5643-939E-217C01CDF565}" type="slidenum">
              <a:rPr lang="en-US" smtClean="0"/>
              <a:pPr/>
              <a:t>35</a:t>
            </a:fld>
            <a:endParaRPr lang="en-US" dirty="0"/>
          </a:p>
        </p:txBody>
      </p:sp>
    </p:spTree>
    <p:extLst>
      <p:ext uri="{BB962C8B-B14F-4D97-AF65-F5344CB8AC3E}">
        <p14:creationId xmlns:p14="http://schemas.microsoft.com/office/powerpoint/2010/main" val="23351252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0903FB-DA63-427B-8B4C-C17A06D3A065}"/>
              </a:ext>
            </a:extLst>
          </p:cNvPr>
          <p:cNvSpPr>
            <a:spLocks noGrp="1"/>
          </p:cNvSpPr>
          <p:nvPr>
            <p:ph type="title"/>
          </p:nvPr>
        </p:nvSpPr>
        <p:spPr>
          <a:xfrm>
            <a:off x="677334" y="609600"/>
            <a:ext cx="8596668" cy="795867"/>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Responsabilità civili e penali</a:t>
            </a:r>
            <a:endParaRPr lang="it-IT" dirty="0"/>
          </a:p>
        </p:txBody>
      </p:sp>
      <p:sp>
        <p:nvSpPr>
          <p:cNvPr id="3" name="Segnaposto contenuto 2">
            <a:extLst>
              <a:ext uri="{FF2B5EF4-FFF2-40B4-BE49-F238E27FC236}">
                <a16:creationId xmlns:a16="http://schemas.microsoft.com/office/drawing/2014/main" id="{A11CF92E-BB4A-44D7-A23D-C58498F882C7}"/>
              </a:ext>
            </a:extLst>
          </p:cNvPr>
          <p:cNvSpPr>
            <a:spLocks noGrp="1"/>
          </p:cNvSpPr>
          <p:nvPr>
            <p:ph idx="1"/>
          </p:nvPr>
        </p:nvSpPr>
        <p:spPr>
          <a:xfrm>
            <a:off x="677334" y="1625601"/>
            <a:ext cx="8596668" cy="4415762"/>
          </a:xfrm>
        </p:spPr>
        <p:txBody>
          <a:bodyPr/>
          <a:lstStyle/>
          <a:p>
            <a:pPr algn="just"/>
            <a:r>
              <a:rPr lang="it-IT" sz="2000" dirty="0"/>
              <a:t>L’Appaltatore è obbligato alla rigorosa applicazione e a fare osservare a propri dipendenti le normative in materia di obblighi di sicurezza sul lavoro</a:t>
            </a:r>
          </a:p>
          <a:p>
            <a:pPr algn="just"/>
            <a:endParaRPr lang="it-IT" sz="2000" dirty="0"/>
          </a:p>
          <a:p>
            <a:pPr algn="just"/>
            <a:r>
              <a:rPr lang="it-IT" sz="2000" dirty="0"/>
              <a:t>Risponde dei danni cagionati a terzi e/o a cose</a:t>
            </a:r>
          </a:p>
          <a:p>
            <a:pPr algn="just"/>
            <a:endParaRPr lang="it-IT" sz="2000" dirty="0"/>
          </a:p>
          <a:p>
            <a:pPr algn="just"/>
            <a:r>
              <a:rPr lang="it-IT" sz="2000" dirty="0"/>
              <a:t>Obbligo a rispettare la regolarità contributiva dei propri dipendenti</a:t>
            </a:r>
          </a:p>
          <a:p>
            <a:endParaRPr lang="it-IT" dirty="0"/>
          </a:p>
        </p:txBody>
      </p:sp>
      <p:sp>
        <p:nvSpPr>
          <p:cNvPr id="4" name="Segnaposto piè di pagina 3">
            <a:extLst>
              <a:ext uri="{FF2B5EF4-FFF2-40B4-BE49-F238E27FC236}">
                <a16:creationId xmlns:a16="http://schemas.microsoft.com/office/drawing/2014/main" id="{9223C782-8888-457B-BA9F-AE967C62F746}"/>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BC8C2BF2-D033-49B2-8E27-5D5FC22FE748}"/>
              </a:ext>
            </a:extLst>
          </p:cNvPr>
          <p:cNvSpPr>
            <a:spLocks noGrp="1"/>
          </p:cNvSpPr>
          <p:nvPr>
            <p:ph type="sldNum" sz="quarter" idx="12"/>
          </p:nvPr>
        </p:nvSpPr>
        <p:spPr/>
        <p:txBody>
          <a:bodyPr/>
          <a:lstStyle/>
          <a:p>
            <a:fld id="{D57F1E4F-1CFF-5643-939E-217C01CDF565}" type="slidenum">
              <a:rPr lang="en-US" smtClean="0"/>
              <a:pPr/>
              <a:t>36</a:t>
            </a:fld>
            <a:endParaRPr lang="en-US" dirty="0"/>
          </a:p>
        </p:txBody>
      </p:sp>
    </p:spTree>
    <p:extLst>
      <p:ext uri="{BB962C8B-B14F-4D97-AF65-F5344CB8AC3E}">
        <p14:creationId xmlns:p14="http://schemas.microsoft.com/office/powerpoint/2010/main" val="3981234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C54288-FB38-485C-81B0-08E065FBEE77}"/>
              </a:ext>
            </a:extLst>
          </p:cNvPr>
          <p:cNvSpPr>
            <a:spLocks noGrp="1"/>
          </p:cNvSpPr>
          <p:nvPr>
            <p:ph type="title"/>
          </p:nvPr>
        </p:nvSpPr>
        <p:spPr>
          <a:xfrm>
            <a:off x="677334" y="609600"/>
            <a:ext cx="8596668" cy="812800"/>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Ulteriori clausole</a:t>
            </a:r>
            <a:endParaRPr lang="it-IT" dirty="0"/>
          </a:p>
        </p:txBody>
      </p:sp>
      <p:sp>
        <p:nvSpPr>
          <p:cNvPr id="3" name="Segnaposto contenuto 2">
            <a:extLst>
              <a:ext uri="{FF2B5EF4-FFF2-40B4-BE49-F238E27FC236}">
                <a16:creationId xmlns:a16="http://schemas.microsoft.com/office/drawing/2014/main" id="{3461B9EB-A85D-4B9A-B0E4-DB27D8AA6130}"/>
              </a:ext>
            </a:extLst>
          </p:cNvPr>
          <p:cNvSpPr>
            <a:spLocks noGrp="1"/>
          </p:cNvSpPr>
          <p:nvPr>
            <p:ph idx="1"/>
          </p:nvPr>
        </p:nvSpPr>
        <p:spPr>
          <a:xfrm>
            <a:off x="677334" y="1422401"/>
            <a:ext cx="8596668" cy="4618962"/>
          </a:xfrm>
        </p:spPr>
        <p:txBody>
          <a:bodyPr>
            <a:normAutofit/>
          </a:bodyPr>
          <a:lstStyle/>
          <a:p>
            <a:pPr algn="just"/>
            <a:r>
              <a:rPr lang="it-IT" sz="2000" dirty="0"/>
              <a:t>Eventuale clausola conciliativa e/o arbitrale</a:t>
            </a:r>
          </a:p>
          <a:p>
            <a:pPr marL="0" indent="0" algn="just">
              <a:buNone/>
            </a:pPr>
            <a:endParaRPr lang="it-IT" sz="2000" dirty="0"/>
          </a:p>
          <a:p>
            <a:pPr algn="just"/>
            <a:r>
              <a:rPr lang="it-IT" sz="2000" dirty="0"/>
              <a:t>Elezione del foro competente alla risoluzione delle controversie</a:t>
            </a:r>
          </a:p>
          <a:p>
            <a:pPr algn="just"/>
            <a:endParaRPr lang="it-IT" sz="2000" dirty="0"/>
          </a:p>
          <a:p>
            <a:pPr algn="just"/>
            <a:r>
              <a:rPr lang="it-IT" sz="2000" dirty="0"/>
              <a:t>Autorizzazione al trattamento dei dati personali e alla relativa conservazione per un numero di giorni specificamente indicato</a:t>
            </a:r>
          </a:p>
          <a:p>
            <a:pPr algn="just"/>
            <a:endParaRPr lang="it-IT" sz="2000" dirty="0"/>
          </a:p>
          <a:p>
            <a:pPr algn="just"/>
            <a:r>
              <a:rPr lang="it-IT" sz="2000" dirty="0"/>
              <a:t>Rinvio alle norme del c.c. e ad altre disposizioni di legge per tutto ciò non specificamente indicato</a:t>
            </a:r>
          </a:p>
        </p:txBody>
      </p:sp>
      <p:sp>
        <p:nvSpPr>
          <p:cNvPr id="4" name="Segnaposto piè di pagina 3">
            <a:extLst>
              <a:ext uri="{FF2B5EF4-FFF2-40B4-BE49-F238E27FC236}">
                <a16:creationId xmlns:a16="http://schemas.microsoft.com/office/drawing/2014/main" id="{201C80B9-9D6E-4B0C-BBEB-2EB21252EA72}"/>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9271B28A-5002-45F3-B016-FC15E3C505FA}"/>
              </a:ext>
            </a:extLst>
          </p:cNvPr>
          <p:cNvSpPr>
            <a:spLocks noGrp="1"/>
          </p:cNvSpPr>
          <p:nvPr>
            <p:ph type="sldNum" sz="quarter" idx="12"/>
          </p:nvPr>
        </p:nvSpPr>
        <p:spPr/>
        <p:txBody>
          <a:bodyPr/>
          <a:lstStyle/>
          <a:p>
            <a:fld id="{D57F1E4F-1CFF-5643-939E-217C01CDF565}" type="slidenum">
              <a:rPr lang="en-US" smtClean="0"/>
              <a:pPr/>
              <a:t>37</a:t>
            </a:fld>
            <a:endParaRPr lang="en-US" dirty="0"/>
          </a:p>
        </p:txBody>
      </p:sp>
    </p:spTree>
    <p:extLst>
      <p:ext uri="{BB962C8B-B14F-4D97-AF65-F5344CB8AC3E}">
        <p14:creationId xmlns:p14="http://schemas.microsoft.com/office/powerpoint/2010/main" val="30066696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399E81-DDAF-4484-9012-008E07C721CE}"/>
              </a:ext>
            </a:extLst>
          </p:cNvPr>
          <p:cNvSpPr>
            <a:spLocks noGrp="1"/>
          </p:cNvSpPr>
          <p:nvPr>
            <p:ph type="title"/>
          </p:nvPr>
        </p:nvSpPr>
        <p:spPr>
          <a:xfrm>
            <a:off x="677334" y="609600"/>
            <a:ext cx="8596668" cy="762000"/>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Il </a:t>
            </a:r>
            <a:r>
              <a:rPr lang="it-IT" i="1" u="sng" cap="small" dirty="0">
                <a:solidFill>
                  <a:srgbClr val="0070C0"/>
                </a:solidFill>
                <a:effectLst>
                  <a:outerShdw blurRad="38100" dist="38100" dir="2700000" algn="tl">
                    <a:srgbClr val="000000">
                      <a:alpha val="43137"/>
                    </a:srgbClr>
                  </a:outerShdw>
                </a:effectLst>
              </a:rPr>
              <a:t>General contractor</a:t>
            </a:r>
            <a:r>
              <a:rPr lang="it-IT" i="1" cap="small" dirty="0">
                <a:solidFill>
                  <a:srgbClr val="0070C0"/>
                </a:solidFill>
                <a:effectLst>
                  <a:outerShdw blurRad="38100" dist="38100" dir="2700000" algn="tl">
                    <a:srgbClr val="000000">
                      <a:alpha val="43137"/>
                    </a:srgbClr>
                  </a:outerShdw>
                </a:effectLst>
              </a:rPr>
              <a:t> </a:t>
            </a:r>
            <a:r>
              <a:rPr lang="it-IT" cap="small" dirty="0">
                <a:solidFill>
                  <a:srgbClr val="0070C0"/>
                </a:solidFill>
                <a:effectLst>
                  <a:outerShdw blurRad="38100" dist="38100" dir="2700000" algn="tl">
                    <a:srgbClr val="000000">
                      <a:alpha val="43137"/>
                    </a:srgbClr>
                  </a:outerShdw>
                </a:effectLst>
              </a:rPr>
              <a:t>(1)</a:t>
            </a:r>
            <a:endParaRPr lang="it-IT" dirty="0"/>
          </a:p>
        </p:txBody>
      </p:sp>
      <p:sp>
        <p:nvSpPr>
          <p:cNvPr id="3" name="Segnaposto contenuto 2">
            <a:extLst>
              <a:ext uri="{FF2B5EF4-FFF2-40B4-BE49-F238E27FC236}">
                <a16:creationId xmlns:a16="http://schemas.microsoft.com/office/drawing/2014/main" id="{632191D7-5C97-4A19-A427-1EFF1F964AAE}"/>
              </a:ext>
            </a:extLst>
          </p:cNvPr>
          <p:cNvSpPr>
            <a:spLocks noGrp="1"/>
          </p:cNvSpPr>
          <p:nvPr>
            <p:ph idx="1"/>
          </p:nvPr>
        </p:nvSpPr>
        <p:spPr>
          <a:xfrm>
            <a:off x="677334" y="1303867"/>
            <a:ext cx="8596668" cy="4737495"/>
          </a:xfrm>
        </p:spPr>
        <p:txBody>
          <a:bodyPr>
            <a:normAutofit fontScale="92500" lnSpcReduction="10000"/>
          </a:bodyPr>
          <a:lstStyle/>
          <a:p>
            <a:pPr algn="just"/>
            <a:r>
              <a:rPr lang="it-IT" dirty="0"/>
              <a:t>Con il termine “</a:t>
            </a:r>
            <a:r>
              <a:rPr lang="it-IT" b="1" dirty="0"/>
              <a:t>general contractor</a:t>
            </a:r>
            <a:r>
              <a:rPr lang="it-IT" dirty="0"/>
              <a:t>” o “</a:t>
            </a:r>
            <a:r>
              <a:rPr lang="it-IT" b="1" dirty="0"/>
              <a:t>contraente generale</a:t>
            </a:r>
            <a:r>
              <a:rPr lang="it-IT" dirty="0"/>
              <a:t>” si individua il soggetto che ricopre il ruolo di “appaltatore generale” nei confronti del committente assumendo la responsabilità nei confronti di quest’ultimo per la fornitura dei materiali, dei lavoratori, delle attrezzature ed in generale dei servizi per il completamento delle opere</a:t>
            </a:r>
          </a:p>
          <a:p>
            <a:pPr algn="just"/>
            <a:r>
              <a:rPr lang="it-IT" dirty="0"/>
              <a:t>Nasce e si sviluppa essenzialmente in ambito pubblico e trova la sua disciplina all’articolo 194 del </a:t>
            </a:r>
            <a:r>
              <a:rPr lang="it-IT" dirty="0" err="1"/>
              <a:t>D.Lgs.</a:t>
            </a:r>
            <a:r>
              <a:rPr lang="it-IT" dirty="0"/>
              <a:t> 18.04.2016, n. 50 (c.d. “Codice dei contratti pubblici”), che lo definisce quale soggetto che, in qualità di </a:t>
            </a:r>
            <a:r>
              <a:rPr lang="it-IT" b="1" dirty="0"/>
              <a:t>unico referente nei confronti del committente dei lavori</a:t>
            </a:r>
            <a:r>
              <a:rPr lang="it-IT" dirty="0"/>
              <a:t>, si impegna a realizzare l’intervento oggetto dell’incarico </a:t>
            </a:r>
            <a:r>
              <a:rPr lang="it-IT" b="1" dirty="0"/>
              <a:t>in tutti i suoi aspetti essendo dotato delle competenze necessarie per garantire l’obbligazione di risultato</a:t>
            </a:r>
            <a:r>
              <a:rPr lang="it-IT" dirty="0"/>
              <a:t>, ovvero il corretto completamento dell’opera commissionata</a:t>
            </a:r>
          </a:p>
          <a:p>
            <a:pPr algn="just"/>
            <a:r>
              <a:rPr lang="it-IT" dirty="0"/>
              <a:t>Con l’introduzione del Superbonus, specie delle particolari modalità di pagamento, si è dato impulso privatistico alla figura: il Committente persegue il duplice risultato di avere un unico interlocutore non solo dal punto di vista meramente operativo della realizzazione dell’opera, ma anche dal punto di vista amministrativo per quanto concerne la rendicontazione delle spese sostenute e la relativa fatturazione</a:t>
            </a:r>
          </a:p>
        </p:txBody>
      </p:sp>
      <p:sp>
        <p:nvSpPr>
          <p:cNvPr id="4" name="Segnaposto piè di pagina 3">
            <a:extLst>
              <a:ext uri="{FF2B5EF4-FFF2-40B4-BE49-F238E27FC236}">
                <a16:creationId xmlns:a16="http://schemas.microsoft.com/office/drawing/2014/main" id="{1A233F89-43A1-42EF-916A-E4D1BD81D9EE}"/>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A43D4D37-3D4C-48DA-920C-E57BA52C3376}"/>
              </a:ext>
            </a:extLst>
          </p:cNvPr>
          <p:cNvSpPr>
            <a:spLocks noGrp="1"/>
          </p:cNvSpPr>
          <p:nvPr>
            <p:ph type="sldNum" sz="quarter" idx="12"/>
          </p:nvPr>
        </p:nvSpPr>
        <p:spPr/>
        <p:txBody>
          <a:bodyPr/>
          <a:lstStyle/>
          <a:p>
            <a:fld id="{D57F1E4F-1CFF-5643-939E-217C01CDF565}" type="slidenum">
              <a:rPr lang="en-US" smtClean="0"/>
              <a:pPr/>
              <a:t>38</a:t>
            </a:fld>
            <a:endParaRPr lang="en-US" dirty="0"/>
          </a:p>
        </p:txBody>
      </p:sp>
    </p:spTree>
    <p:extLst>
      <p:ext uri="{BB962C8B-B14F-4D97-AF65-F5344CB8AC3E}">
        <p14:creationId xmlns:p14="http://schemas.microsoft.com/office/powerpoint/2010/main" val="21870124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D4E5AE-5EF0-4EB5-8AB0-D58FD5576488}"/>
              </a:ext>
            </a:extLst>
          </p:cNvPr>
          <p:cNvSpPr>
            <a:spLocks noGrp="1"/>
          </p:cNvSpPr>
          <p:nvPr>
            <p:ph type="title"/>
          </p:nvPr>
        </p:nvSpPr>
        <p:spPr>
          <a:xfrm>
            <a:off x="677334" y="609600"/>
            <a:ext cx="8596668" cy="787400"/>
          </a:xfrm>
        </p:spPr>
        <p:txBody>
          <a:bodyPr/>
          <a:lstStyle/>
          <a:p>
            <a:pPr algn="ctr"/>
            <a:r>
              <a:rPr lang="it-IT" dirty="0">
                <a:solidFill>
                  <a:srgbClr val="0070C0"/>
                </a:solidFill>
              </a:rPr>
              <a:t>C. </a:t>
            </a:r>
            <a:r>
              <a:rPr lang="it-IT" u="sng" cap="small" dirty="0">
                <a:solidFill>
                  <a:srgbClr val="0070C0"/>
                </a:solidFill>
                <a:effectLst>
                  <a:outerShdw blurRad="38100" dist="38100" dir="2700000" algn="tl">
                    <a:srgbClr val="000000">
                      <a:alpha val="43137"/>
                    </a:srgbClr>
                  </a:outerShdw>
                </a:effectLst>
              </a:rPr>
              <a:t>Il </a:t>
            </a:r>
            <a:r>
              <a:rPr lang="it-IT" i="1" u="sng" cap="small" dirty="0">
                <a:solidFill>
                  <a:srgbClr val="0070C0"/>
                </a:solidFill>
                <a:effectLst>
                  <a:outerShdw blurRad="38100" dist="38100" dir="2700000" algn="tl">
                    <a:srgbClr val="000000">
                      <a:alpha val="43137"/>
                    </a:srgbClr>
                  </a:outerShdw>
                </a:effectLst>
              </a:rPr>
              <a:t>General contractor</a:t>
            </a:r>
            <a:r>
              <a:rPr lang="it-IT" i="1" cap="small" dirty="0">
                <a:solidFill>
                  <a:srgbClr val="0070C0"/>
                </a:solidFill>
                <a:effectLst>
                  <a:outerShdw blurRad="38100" dist="38100" dir="2700000" algn="tl">
                    <a:srgbClr val="000000">
                      <a:alpha val="43137"/>
                    </a:srgbClr>
                  </a:outerShdw>
                </a:effectLst>
              </a:rPr>
              <a:t> </a:t>
            </a:r>
            <a:r>
              <a:rPr lang="it-IT" cap="small" dirty="0">
                <a:solidFill>
                  <a:srgbClr val="0070C0"/>
                </a:solidFill>
                <a:effectLst>
                  <a:outerShdw blurRad="38100" dist="38100" dir="2700000" algn="tl">
                    <a:srgbClr val="000000">
                      <a:alpha val="43137"/>
                    </a:srgbClr>
                  </a:outerShdw>
                </a:effectLst>
              </a:rPr>
              <a:t>(2)</a:t>
            </a:r>
            <a:endParaRPr lang="it-IT" dirty="0"/>
          </a:p>
        </p:txBody>
      </p:sp>
      <p:sp>
        <p:nvSpPr>
          <p:cNvPr id="3" name="Segnaposto contenuto 2">
            <a:extLst>
              <a:ext uri="{FF2B5EF4-FFF2-40B4-BE49-F238E27FC236}">
                <a16:creationId xmlns:a16="http://schemas.microsoft.com/office/drawing/2014/main" id="{5906B057-0E2F-4FB9-ADC7-9F1E651F594F}"/>
              </a:ext>
            </a:extLst>
          </p:cNvPr>
          <p:cNvSpPr>
            <a:spLocks noGrp="1"/>
          </p:cNvSpPr>
          <p:nvPr>
            <p:ph idx="1"/>
          </p:nvPr>
        </p:nvSpPr>
        <p:spPr>
          <a:xfrm>
            <a:off x="677334" y="1794933"/>
            <a:ext cx="8596668" cy="3649134"/>
          </a:xfrm>
        </p:spPr>
        <p:txBody>
          <a:bodyPr>
            <a:normAutofit/>
          </a:bodyPr>
          <a:lstStyle/>
          <a:p>
            <a:r>
              <a:rPr lang="it-IT" sz="2000" dirty="0"/>
              <a:t>Contratto di mandato: il GC agisce in nome e per conto del C nella nomina e selezione dei soggetti di cui avvalersi per la realizzazione delle opere necessarie all’esecuzione dei lavori e al completamento degli stessi</a:t>
            </a:r>
          </a:p>
          <a:p>
            <a:pPr marL="0" indent="0">
              <a:buNone/>
            </a:pPr>
            <a:endParaRPr lang="it-IT" sz="2000" dirty="0"/>
          </a:p>
          <a:p>
            <a:r>
              <a:rPr lang="it-IT" sz="2000" dirty="0"/>
              <a:t>Detraibilità del compenso del </a:t>
            </a:r>
            <a:r>
              <a:rPr lang="it-IT" sz="2000" i="1" dirty="0"/>
              <a:t>GC </a:t>
            </a:r>
            <a:r>
              <a:rPr lang="it-IT" sz="2000" dirty="0"/>
              <a:t>(Risp. AE. N.254/2021)</a:t>
            </a:r>
          </a:p>
          <a:p>
            <a:endParaRPr lang="it-IT" sz="2000" dirty="0"/>
          </a:p>
          <a:p>
            <a:r>
              <a:rPr lang="it-IT" sz="2000" dirty="0"/>
              <a:t>Specifica approvazione nella delibera assembleare e indicazione del compenso all’interno del contratto</a:t>
            </a:r>
          </a:p>
        </p:txBody>
      </p:sp>
      <p:sp>
        <p:nvSpPr>
          <p:cNvPr id="4" name="Segnaposto piè di pagina 3">
            <a:extLst>
              <a:ext uri="{FF2B5EF4-FFF2-40B4-BE49-F238E27FC236}">
                <a16:creationId xmlns:a16="http://schemas.microsoft.com/office/drawing/2014/main" id="{B8D8A3BB-C867-4D8A-8760-76F26FA86704}"/>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7BCD6ED2-2AAC-4071-98FB-48493625067E}"/>
              </a:ext>
            </a:extLst>
          </p:cNvPr>
          <p:cNvSpPr>
            <a:spLocks noGrp="1"/>
          </p:cNvSpPr>
          <p:nvPr>
            <p:ph type="sldNum" sz="quarter" idx="12"/>
          </p:nvPr>
        </p:nvSpPr>
        <p:spPr/>
        <p:txBody>
          <a:bodyPr/>
          <a:lstStyle/>
          <a:p>
            <a:fld id="{D57F1E4F-1CFF-5643-939E-217C01CDF565}" type="slidenum">
              <a:rPr lang="en-US" smtClean="0"/>
              <a:pPr/>
              <a:t>39</a:t>
            </a:fld>
            <a:endParaRPr lang="en-US" dirty="0"/>
          </a:p>
        </p:txBody>
      </p:sp>
    </p:spTree>
    <p:extLst>
      <p:ext uri="{BB962C8B-B14F-4D97-AF65-F5344CB8AC3E}">
        <p14:creationId xmlns:p14="http://schemas.microsoft.com/office/powerpoint/2010/main" val="37699016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34D995B-EECB-404B-A2F0-50F830575C55}"/>
              </a:ext>
            </a:extLst>
          </p:cNvPr>
          <p:cNvSpPr>
            <a:spLocks noGrp="1"/>
          </p:cNvSpPr>
          <p:nvPr>
            <p:ph type="ctrTitle"/>
          </p:nvPr>
        </p:nvSpPr>
        <p:spPr/>
        <p:txBody>
          <a:bodyPr/>
          <a:lstStyle/>
          <a:p>
            <a:r>
              <a:rPr lang="it-IT" sz="4800" dirty="0">
                <a:solidFill>
                  <a:srgbClr val="0070C0"/>
                </a:solidFill>
              </a:rPr>
              <a:t>D. Profili di responsabilità</a:t>
            </a:r>
          </a:p>
        </p:txBody>
      </p:sp>
      <p:sp>
        <p:nvSpPr>
          <p:cNvPr id="3" name="Sottotitolo 2">
            <a:extLst>
              <a:ext uri="{FF2B5EF4-FFF2-40B4-BE49-F238E27FC236}">
                <a16:creationId xmlns:a16="http://schemas.microsoft.com/office/drawing/2014/main" id="{FF68520A-5045-41FC-A0E8-94317F56A7BA}"/>
              </a:ext>
            </a:extLst>
          </p:cNvPr>
          <p:cNvSpPr>
            <a:spLocks noGrp="1"/>
          </p:cNvSpPr>
          <p:nvPr>
            <p:ph type="subTitle" idx="1"/>
          </p:nvPr>
        </p:nvSpPr>
        <p:spPr/>
        <p:txBody>
          <a:bodyPr/>
          <a:lstStyle/>
          <a:p>
            <a:r>
              <a:rPr lang="it-IT" dirty="0"/>
              <a:t>Questioni pratiche e profili rimediali</a:t>
            </a:r>
          </a:p>
        </p:txBody>
      </p:sp>
      <p:sp>
        <p:nvSpPr>
          <p:cNvPr id="4" name="Segnaposto piè di pagina 3">
            <a:extLst>
              <a:ext uri="{FF2B5EF4-FFF2-40B4-BE49-F238E27FC236}">
                <a16:creationId xmlns:a16="http://schemas.microsoft.com/office/drawing/2014/main" id="{CDFEDDF9-5CD2-4662-91AB-8887EECAE8C6}"/>
              </a:ext>
            </a:extLst>
          </p:cNvPr>
          <p:cNvSpPr>
            <a:spLocks noGrp="1"/>
          </p:cNvSpPr>
          <p:nvPr>
            <p:ph type="ftr" sz="quarter" idx="11"/>
          </p:nvPr>
        </p:nvSpPr>
        <p:spPr>
          <a:xfrm>
            <a:off x="2692397" y="5037663"/>
            <a:ext cx="6264503" cy="279400"/>
          </a:xfrm>
        </p:spPr>
        <p:txBody>
          <a:bodyPr/>
          <a:lstStyle/>
          <a:p>
            <a:r>
              <a:rPr lang="en-US" b="1" cap="small" dirty="0" err="1"/>
              <a:t>Avv</a:t>
            </a:r>
            <a:r>
              <a:rPr lang="en-US" b="1" cap="small" dirty="0"/>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A3EA8ABB-E7AB-4A7C-90C8-25ABCE666479}"/>
              </a:ext>
            </a:extLst>
          </p:cNvPr>
          <p:cNvSpPr>
            <a:spLocks noGrp="1"/>
          </p:cNvSpPr>
          <p:nvPr>
            <p:ph type="sldNum" sz="quarter" idx="12"/>
          </p:nvPr>
        </p:nvSpPr>
        <p:spPr/>
        <p:txBody>
          <a:bodyPr/>
          <a:lstStyle/>
          <a:p>
            <a:fld id="{D57F1E4F-1CFF-5643-939E-217C01CDF565}" type="slidenum">
              <a:rPr lang="en-US" smtClean="0"/>
              <a:pPr/>
              <a:t>40</a:t>
            </a:fld>
            <a:endParaRPr lang="en-US" dirty="0"/>
          </a:p>
        </p:txBody>
      </p:sp>
    </p:spTree>
    <p:extLst>
      <p:ext uri="{BB962C8B-B14F-4D97-AF65-F5344CB8AC3E}">
        <p14:creationId xmlns:p14="http://schemas.microsoft.com/office/powerpoint/2010/main" val="2386459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592483-F3A8-404F-BCDD-777108F1E996}"/>
              </a:ext>
            </a:extLst>
          </p:cNvPr>
          <p:cNvSpPr>
            <a:spLocks noGrp="1"/>
          </p:cNvSpPr>
          <p:nvPr>
            <p:ph type="title"/>
          </p:nvPr>
        </p:nvSpPr>
        <p:spPr>
          <a:xfrm>
            <a:off x="677334" y="609600"/>
            <a:ext cx="8596668" cy="677333"/>
          </a:xfrm>
        </p:spPr>
        <p:txBody>
          <a:bodyPr/>
          <a:lstStyle/>
          <a:p>
            <a:pPr algn="ctr"/>
            <a:r>
              <a:rPr lang="it-IT" dirty="0">
                <a:solidFill>
                  <a:srgbClr val="0070C0"/>
                </a:solidFill>
              </a:rPr>
              <a:t>D. </a:t>
            </a:r>
            <a:r>
              <a:rPr lang="it-IT" u="sng" cap="small" dirty="0">
                <a:solidFill>
                  <a:srgbClr val="0070C0"/>
                </a:solidFill>
                <a:effectLst>
                  <a:outerShdw blurRad="38100" dist="38100" dir="2700000" algn="tl">
                    <a:srgbClr val="000000">
                      <a:alpha val="43137"/>
                    </a:srgbClr>
                  </a:outerShdw>
                </a:effectLst>
              </a:rPr>
              <a:t>La responsabilità dell’Amministratore</a:t>
            </a:r>
          </a:p>
        </p:txBody>
      </p:sp>
      <p:sp>
        <p:nvSpPr>
          <p:cNvPr id="3" name="Segnaposto contenuto 2">
            <a:extLst>
              <a:ext uri="{FF2B5EF4-FFF2-40B4-BE49-F238E27FC236}">
                <a16:creationId xmlns:a16="http://schemas.microsoft.com/office/drawing/2014/main" id="{A28C1435-A956-4A16-97A9-9C56ED8E0F4B}"/>
              </a:ext>
            </a:extLst>
          </p:cNvPr>
          <p:cNvSpPr>
            <a:spLocks noGrp="1"/>
          </p:cNvSpPr>
          <p:nvPr>
            <p:ph idx="1"/>
          </p:nvPr>
        </p:nvSpPr>
        <p:spPr>
          <a:xfrm>
            <a:off x="677334" y="1286933"/>
            <a:ext cx="8596668" cy="4690535"/>
          </a:xfrm>
        </p:spPr>
        <p:txBody>
          <a:bodyPr>
            <a:normAutofit lnSpcReduction="10000"/>
          </a:bodyPr>
          <a:lstStyle/>
          <a:p>
            <a:pPr algn="just"/>
            <a:r>
              <a:rPr lang="it-IT" dirty="0"/>
              <a:t>La L. 220/2012 ha ormai disciplinato la figura dell’amministratore quale professionista</a:t>
            </a:r>
          </a:p>
          <a:p>
            <a:pPr algn="just"/>
            <a:r>
              <a:rPr lang="it-IT" dirty="0"/>
              <a:t>La mancata fruizione del Superbonus: è configurabile una responsabilità da </a:t>
            </a:r>
            <a:r>
              <a:rPr lang="it-IT" i="1" dirty="0"/>
              <a:t>mala </a:t>
            </a:r>
            <a:r>
              <a:rPr lang="it-IT" i="1" dirty="0" err="1"/>
              <a:t>gestio</a:t>
            </a:r>
            <a:r>
              <a:rPr lang="it-IT" dirty="0"/>
              <a:t>? </a:t>
            </a:r>
          </a:p>
          <a:p>
            <a:pPr algn="just"/>
            <a:r>
              <a:rPr lang="it-IT" dirty="0"/>
              <a:t>Distinguere tra mancata approvazione da parte dei condòmini e mancata fruizione dei bonus per errori commessi in seguito all’approvazione da parte dei condòmini</a:t>
            </a:r>
          </a:p>
          <a:p>
            <a:pPr algn="just"/>
            <a:r>
              <a:rPr lang="it-IT" dirty="0"/>
              <a:t>«In materia di contratto d'opera intellettuale, nel caso in cui risulti provato l'inadempimento del professionista per negligente svolgimento della prestazione, il danno derivante da eventuali sue omissioni deve ritenersi sussistente, qualora, sulla scorta di criteri probabilistici, si accerti che senza quell'omissione il risultato sarebbe stato conseguito» (</a:t>
            </a:r>
            <a:r>
              <a:rPr lang="it-IT" b="1" dirty="0"/>
              <a:t>Cass., 14 maggio 2013, n. 11548</a:t>
            </a:r>
            <a:r>
              <a:rPr lang="it-IT" dirty="0"/>
              <a:t>; anche Cass., 26 settembre 2017, n. 22343)</a:t>
            </a:r>
          </a:p>
          <a:p>
            <a:pPr algn="just"/>
            <a:r>
              <a:rPr lang="it-IT" dirty="0"/>
              <a:t>Applicazione degli artt. 1176 – 1710 c.c. sulla diligenza nell’adempimento e art. 2236 c.c. sui criteri soggettivi di valutazione della responsabilità</a:t>
            </a:r>
          </a:p>
          <a:p>
            <a:pPr algn="just"/>
            <a:r>
              <a:rPr lang="it-IT" i="1" dirty="0"/>
              <a:t>Culpa in eligendo</a:t>
            </a:r>
            <a:r>
              <a:rPr lang="it-IT" dirty="0"/>
              <a:t>?</a:t>
            </a:r>
            <a:endParaRPr lang="it-IT" i="1" dirty="0"/>
          </a:p>
          <a:p>
            <a:pPr algn="just"/>
            <a:endParaRPr lang="it-IT" dirty="0"/>
          </a:p>
          <a:p>
            <a:pPr algn="just"/>
            <a:endParaRPr lang="it-IT" b="1" dirty="0"/>
          </a:p>
        </p:txBody>
      </p:sp>
      <p:sp>
        <p:nvSpPr>
          <p:cNvPr id="4" name="Segnaposto piè di pagina 3">
            <a:extLst>
              <a:ext uri="{FF2B5EF4-FFF2-40B4-BE49-F238E27FC236}">
                <a16:creationId xmlns:a16="http://schemas.microsoft.com/office/drawing/2014/main" id="{933A4C15-713C-4F3E-AFDD-F439385ACE13}"/>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5D5137A1-5F6C-4B11-8EF0-9D085D29BA01}"/>
              </a:ext>
            </a:extLst>
          </p:cNvPr>
          <p:cNvSpPr>
            <a:spLocks noGrp="1"/>
          </p:cNvSpPr>
          <p:nvPr>
            <p:ph type="sldNum" sz="quarter" idx="12"/>
          </p:nvPr>
        </p:nvSpPr>
        <p:spPr/>
        <p:txBody>
          <a:bodyPr/>
          <a:lstStyle/>
          <a:p>
            <a:fld id="{D57F1E4F-1CFF-5643-939E-217C01CDF565}" type="slidenum">
              <a:rPr lang="en-US" smtClean="0"/>
              <a:pPr/>
              <a:t>41</a:t>
            </a:fld>
            <a:endParaRPr lang="en-US" dirty="0"/>
          </a:p>
        </p:txBody>
      </p:sp>
    </p:spTree>
    <p:extLst>
      <p:ext uri="{BB962C8B-B14F-4D97-AF65-F5344CB8AC3E}">
        <p14:creationId xmlns:p14="http://schemas.microsoft.com/office/powerpoint/2010/main" val="258660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02D129-47A6-4142-8333-82ABDA05351A}"/>
              </a:ext>
            </a:extLst>
          </p:cNvPr>
          <p:cNvSpPr>
            <a:spLocks noGrp="1"/>
          </p:cNvSpPr>
          <p:nvPr>
            <p:ph type="title"/>
          </p:nvPr>
        </p:nvSpPr>
        <p:spPr/>
        <p:txBody>
          <a:bodyPr/>
          <a:lstStyle/>
          <a:p>
            <a:r>
              <a:rPr lang="it-IT" dirty="0">
                <a:solidFill>
                  <a:srgbClr val="0070C0"/>
                </a:solidFill>
              </a:rPr>
              <a:t>D. </a:t>
            </a:r>
            <a:r>
              <a:rPr lang="it-IT" u="sng" cap="small" dirty="0">
                <a:solidFill>
                  <a:srgbClr val="0070C0"/>
                </a:solidFill>
                <a:effectLst>
                  <a:outerShdw blurRad="38100" dist="38100" dir="2700000" algn="tl">
                    <a:srgbClr val="000000">
                      <a:alpha val="43137"/>
                    </a:srgbClr>
                  </a:outerShdw>
                </a:effectLst>
              </a:rPr>
              <a:t>La responsabilità dell’Appaltatore</a:t>
            </a:r>
            <a:endParaRPr lang="it-IT" dirty="0"/>
          </a:p>
        </p:txBody>
      </p:sp>
      <p:sp>
        <p:nvSpPr>
          <p:cNvPr id="3" name="Segnaposto contenuto 2">
            <a:extLst>
              <a:ext uri="{FF2B5EF4-FFF2-40B4-BE49-F238E27FC236}">
                <a16:creationId xmlns:a16="http://schemas.microsoft.com/office/drawing/2014/main" id="{B709ED24-477E-48A9-BAC0-C147B1DBC721}"/>
              </a:ext>
            </a:extLst>
          </p:cNvPr>
          <p:cNvSpPr>
            <a:spLocks noGrp="1"/>
          </p:cNvSpPr>
          <p:nvPr>
            <p:ph idx="1"/>
          </p:nvPr>
        </p:nvSpPr>
        <p:spPr>
          <a:xfrm>
            <a:off x="677334" y="1507066"/>
            <a:ext cx="8596668" cy="4297229"/>
          </a:xfrm>
        </p:spPr>
        <p:txBody>
          <a:bodyPr>
            <a:normAutofit/>
          </a:bodyPr>
          <a:lstStyle/>
          <a:p>
            <a:pPr algn="just"/>
            <a:r>
              <a:rPr lang="it-IT" dirty="0"/>
              <a:t>Responsabilità contrattuale per i vizi dell’opera ex art. 1667 c.c.</a:t>
            </a:r>
          </a:p>
          <a:p>
            <a:pPr algn="just"/>
            <a:r>
              <a:rPr lang="it-IT" dirty="0"/>
              <a:t>Termine due anni per manutenzione ordinaria e dieci anni per opere di lunga durata (</a:t>
            </a:r>
            <a:r>
              <a:rPr lang="it-IT" b="1" dirty="0"/>
              <a:t>SS.UU., sentenza 27.03.2017 n.7756 </a:t>
            </a:r>
            <a:r>
              <a:rPr lang="it-IT" dirty="0"/>
              <a:t>– applicabile anche ad opere di ristrutturazione e a interventi di manutenzione straordinaria, oltre nuova costruzione)</a:t>
            </a:r>
          </a:p>
          <a:p>
            <a:pPr algn="just"/>
            <a:r>
              <a:rPr lang="it-IT" dirty="0"/>
              <a:t>Rimedi: eliminazione dei vizi, riduzione del prezzo, risoluzione del contratto</a:t>
            </a:r>
          </a:p>
          <a:p>
            <a:pPr algn="just"/>
            <a:r>
              <a:rPr lang="it-IT" dirty="0"/>
              <a:t>Responsabilità extracontrattuale per danni cagionati a terzi</a:t>
            </a:r>
          </a:p>
          <a:p>
            <a:pPr algn="just"/>
            <a:r>
              <a:rPr lang="it-IT" dirty="0"/>
              <a:t>Responsabilità anche del Committente in caso di ingerenza nell’appalto, violazione art. 2043 c.c., </a:t>
            </a:r>
            <a:r>
              <a:rPr lang="it-IT" i="1" dirty="0"/>
              <a:t>culpa in eligendo</a:t>
            </a:r>
            <a:r>
              <a:rPr lang="it-IT" dirty="0"/>
              <a:t>,</a:t>
            </a:r>
            <a:r>
              <a:rPr lang="it-IT" i="1" dirty="0"/>
              <a:t> </a:t>
            </a:r>
            <a:r>
              <a:rPr lang="it-IT" dirty="0"/>
              <a:t>responsabilità ex art. 2051 c.c. che trova limite solo nel caso fortuito (da ultimo, </a:t>
            </a:r>
            <a:r>
              <a:rPr lang="it-IT" b="1" dirty="0"/>
              <a:t>Cass. civ., sentenza 7553/2021</a:t>
            </a:r>
            <a:r>
              <a:rPr lang="it-IT" dirty="0"/>
              <a:t>)</a:t>
            </a:r>
          </a:p>
          <a:p>
            <a:pPr algn="just"/>
            <a:r>
              <a:rPr lang="it-IT" dirty="0"/>
              <a:t>Importanza della polizza assicurativa: indicazione in contratto dei riferimenti, della scadenza, del massimale</a:t>
            </a:r>
          </a:p>
          <a:p>
            <a:endParaRPr lang="it-IT" dirty="0"/>
          </a:p>
        </p:txBody>
      </p:sp>
      <p:sp>
        <p:nvSpPr>
          <p:cNvPr id="4" name="Segnaposto piè di pagina 3">
            <a:extLst>
              <a:ext uri="{FF2B5EF4-FFF2-40B4-BE49-F238E27FC236}">
                <a16:creationId xmlns:a16="http://schemas.microsoft.com/office/drawing/2014/main" id="{E6B8D4FE-B8E3-407D-9B61-EE905916190E}"/>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19098424-05E9-48F3-B942-2E7065CF725D}"/>
              </a:ext>
            </a:extLst>
          </p:cNvPr>
          <p:cNvSpPr>
            <a:spLocks noGrp="1"/>
          </p:cNvSpPr>
          <p:nvPr>
            <p:ph type="sldNum" sz="quarter" idx="12"/>
          </p:nvPr>
        </p:nvSpPr>
        <p:spPr/>
        <p:txBody>
          <a:bodyPr/>
          <a:lstStyle/>
          <a:p>
            <a:fld id="{D57F1E4F-1CFF-5643-939E-217C01CDF565}" type="slidenum">
              <a:rPr lang="en-US" smtClean="0"/>
              <a:pPr/>
              <a:t>42</a:t>
            </a:fld>
            <a:endParaRPr lang="en-US" dirty="0"/>
          </a:p>
        </p:txBody>
      </p:sp>
    </p:spTree>
    <p:extLst>
      <p:ext uri="{BB962C8B-B14F-4D97-AF65-F5344CB8AC3E}">
        <p14:creationId xmlns:p14="http://schemas.microsoft.com/office/powerpoint/2010/main" val="35149856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BA7471-0556-4055-BE68-1A02E7758DAB}"/>
              </a:ext>
            </a:extLst>
          </p:cNvPr>
          <p:cNvSpPr>
            <a:spLocks noGrp="1"/>
          </p:cNvSpPr>
          <p:nvPr>
            <p:ph type="title"/>
          </p:nvPr>
        </p:nvSpPr>
        <p:spPr>
          <a:xfrm>
            <a:off x="677334" y="474664"/>
            <a:ext cx="8596668" cy="727603"/>
          </a:xfrm>
        </p:spPr>
        <p:txBody>
          <a:bodyPr>
            <a:normAutofit fontScale="90000"/>
          </a:bodyPr>
          <a:lstStyle/>
          <a:p>
            <a:pPr algn="ctr"/>
            <a:r>
              <a:rPr lang="it-IT" dirty="0">
                <a:solidFill>
                  <a:srgbClr val="0070C0"/>
                </a:solidFill>
              </a:rPr>
              <a:t>D. </a:t>
            </a:r>
            <a:r>
              <a:rPr lang="it-IT" u="sng" cap="small" dirty="0">
                <a:solidFill>
                  <a:srgbClr val="0070C0"/>
                </a:solidFill>
                <a:effectLst>
                  <a:outerShdw blurRad="38100" dist="38100" dir="2700000" algn="tl">
                    <a:srgbClr val="000000">
                      <a:alpha val="43137"/>
                    </a:srgbClr>
                  </a:outerShdw>
                </a:effectLst>
              </a:rPr>
              <a:t>Responsabilità dei professionisti asseveratori</a:t>
            </a:r>
            <a:endParaRPr lang="it-IT" dirty="0"/>
          </a:p>
        </p:txBody>
      </p:sp>
      <p:sp>
        <p:nvSpPr>
          <p:cNvPr id="3" name="Segnaposto contenuto 2">
            <a:extLst>
              <a:ext uri="{FF2B5EF4-FFF2-40B4-BE49-F238E27FC236}">
                <a16:creationId xmlns:a16="http://schemas.microsoft.com/office/drawing/2014/main" id="{BBA8EB07-47B8-4366-977A-E0165B945ACD}"/>
              </a:ext>
            </a:extLst>
          </p:cNvPr>
          <p:cNvSpPr>
            <a:spLocks noGrp="1"/>
          </p:cNvSpPr>
          <p:nvPr>
            <p:ph idx="1"/>
          </p:nvPr>
        </p:nvSpPr>
        <p:spPr>
          <a:xfrm>
            <a:off x="677334" y="1346201"/>
            <a:ext cx="8596668" cy="4695162"/>
          </a:xfrm>
        </p:spPr>
        <p:txBody>
          <a:bodyPr>
            <a:normAutofit lnSpcReduction="10000"/>
          </a:bodyPr>
          <a:lstStyle/>
          <a:p>
            <a:pPr algn="just"/>
            <a:r>
              <a:rPr lang="it-IT" dirty="0"/>
              <a:t>L’asseverazione rilasciata dal professionista incaricato è elemento imprescindibile nell’ottenimento del bonus fiscale</a:t>
            </a:r>
          </a:p>
          <a:p>
            <a:pPr algn="just"/>
            <a:r>
              <a:rPr lang="it-IT" dirty="0"/>
              <a:t>Art.1 Decreto Asseverazioni: dichiarazione sottoscritta da un professionista abilitato per mezzo della quale si attesta: (</a:t>
            </a:r>
            <a:r>
              <a:rPr lang="it-IT" b="1" dirty="0"/>
              <a:t>1</a:t>
            </a:r>
            <a:r>
              <a:rPr lang="it-IT" dirty="0"/>
              <a:t>) rispondenza degli interventi effettuati ai sensi dell’art. 119, commi 1-2-3 ai requisiti di legge per gli interventi di efficientamento energetico ovvero effettiva riduzione del rischio sismico; (</a:t>
            </a:r>
            <a:r>
              <a:rPr lang="it-IT" b="1" dirty="0"/>
              <a:t>2</a:t>
            </a:r>
            <a:r>
              <a:rPr lang="it-IT" dirty="0"/>
              <a:t>) congruità dei costi degli interventi in relazione alla metratura, rispetto ai prezzari locali o previsti dalle Cciiaa</a:t>
            </a:r>
          </a:p>
          <a:p>
            <a:pPr algn="just"/>
            <a:r>
              <a:rPr lang="it-IT" dirty="0"/>
              <a:t>La valutazione della congruità dei costi è elemento centrale allorché si opti per sconto in fattura e/o cessione del credito</a:t>
            </a:r>
          </a:p>
          <a:p>
            <a:pPr algn="just"/>
            <a:r>
              <a:rPr lang="it-IT" dirty="0"/>
              <a:t>Responsabilità in caso di false attestazioni e/o dichiarazioni: art. 119, comma 13 </a:t>
            </a:r>
            <a:r>
              <a:rPr lang="it-IT" i="1" dirty="0"/>
              <a:t>bis</a:t>
            </a:r>
            <a:r>
              <a:rPr lang="it-IT" dirty="0"/>
              <a:t>, D.L. 34/2020 (introdotto da D.L. Antifrodi </a:t>
            </a:r>
            <a:r>
              <a:rPr lang="it-IT" i="1" dirty="0"/>
              <a:t>bis</a:t>
            </a:r>
            <a:r>
              <a:rPr lang="it-IT" dirty="0"/>
              <a:t>) ha previsto nuova fattispecie penale nei confronti del tecnico che, nelle attestazioni/dichiarazioni, espone informazioni false o omette di riferire informazioni rilevanti sui requisiti tecnici del progetto o sulla effettiva realizzazione dell’opera. Reclusione da 2 a 5 anni e multa da € 50.000 a € 100.000 e la pena è aumentata se dolo specifico</a:t>
            </a:r>
          </a:p>
          <a:p>
            <a:pPr algn="just"/>
            <a:endParaRPr lang="it-IT" dirty="0"/>
          </a:p>
        </p:txBody>
      </p:sp>
      <p:sp>
        <p:nvSpPr>
          <p:cNvPr id="4" name="Segnaposto piè di pagina 3">
            <a:extLst>
              <a:ext uri="{FF2B5EF4-FFF2-40B4-BE49-F238E27FC236}">
                <a16:creationId xmlns:a16="http://schemas.microsoft.com/office/drawing/2014/main" id="{403D0B55-A9CA-4148-9DA1-4DAE0F648BE4}"/>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F308C0B4-2901-48DE-8F02-74D4E8CF43C5}"/>
              </a:ext>
            </a:extLst>
          </p:cNvPr>
          <p:cNvSpPr>
            <a:spLocks noGrp="1"/>
          </p:cNvSpPr>
          <p:nvPr>
            <p:ph type="sldNum" sz="quarter" idx="12"/>
          </p:nvPr>
        </p:nvSpPr>
        <p:spPr/>
        <p:txBody>
          <a:bodyPr/>
          <a:lstStyle/>
          <a:p>
            <a:fld id="{D57F1E4F-1CFF-5643-939E-217C01CDF565}" type="slidenum">
              <a:rPr lang="en-US" smtClean="0"/>
              <a:pPr/>
              <a:t>43</a:t>
            </a:fld>
            <a:endParaRPr lang="en-US" dirty="0"/>
          </a:p>
        </p:txBody>
      </p:sp>
    </p:spTree>
    <p:extLst>
      <p:ext uri="{BB962C8B-B14F-4D97-AF65-F5344CB8AC3E}">
        <p14:creationId xmlns:p14="http://schemas.microsoft.com/office/powerpoint/2010/main" val="27224475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E72A7D-00C1-49A3-B2EF-2F3F16A1589B}"/>
              </a:ext>
            </a:extLst>
          </p:cNvPr>
          <p:cNvSpPr>
            <a:spLocks noGrp="1"/>
          </p:cNvSpPr>
          <p:nvPr>
            <p:ph type="title"/>
          </p:nvPr>
        </p:nvSpPr>
        <p:spPr>
          <a:xfrm>
            <a:off x="677334" y="609600"/>
            <a:ext cx="8596668" cy="702733"/>
          </a:xfrm>
        </p:spPr>
        <p:txBody>
          <a:bodyPr>
            <a:normAutofit/>
          </a:bodyPr>
          <a:lstStyle/>
          <a:p>
            <a:pPr algn="ctr"/>
            <a:r>
              <a:rPr lang="it-IT" dirty="0">
                <a:solidFill>
                  <a:srgbClr val="0070C0"/>
                </a:solidFill>
              </a:rPr>
              <a:t>D. </a:t>
            </a:r>
            <a:r>
              <a:rPr lang="it-IT" u="sng" cap="small" dirty="0">
                <a:solidFill>
                  <a:srgbClr val="0070C0"/>
                </a:solidFill>
                <a:effectLst>
                  <a:outerShdw blurRad="38100" dist="38100" dir="2700000" algn="tl">
                    <a:srgbClr val="000000">
                      <a:alpha val="43137"/>
                    </a:srgbClr>
                  </a:outerShdw>
                </a:effectLst>
              </a:rPr>
              <a:t>Polizze assicurative</a:t>
            </a:r>
            <a:endParaRPr lang="it-IT" dirty="0"/>
          </a:p>
        </p:txBody>
      </p:sp>
      <p:sp>
        <p:nvSpPr>
          <p:cNvPr id="3" name="Segnaposto contenuto 2">
            <a:extLst>
              <a:ext uri="{FF2B5EF4-FFF2-40B4-BE49-F238E27FC236}">
                <a16:creationId xmlns:a16="http://schemas.microsoft.com/office/drawing/2014/main" id="{490BCCEE-A655-4A2F-A28F-095889F83F20}"/>
              </a:ext>
            </a:extLst>
          </p:cNvPr>
          <p:cNvSpPr>
            <a:spLocks noGrp="1"/>
          </p:cNvSpPr>
          <p:nvPr>
            <p:ph idx="1"/>
          </p:nvPr>
        </p:nvSpPr>
        <p:spPr>
          <a:xfrm>
            <a:off x="677334" y="1312333"/>
            <a:ext cx="8596668" cy="4729029"/>
          </a:xfrm>
        </p:spPr>
        <p:txBody>
          <a:bodyPr>
            <a:normAutofit lnSpcReduction="10000"/>
          </a:bodyPr>
          <a:lstStyle/>
          <a:p>
            <a:pPr algn="just"/>
            <a:r>
              <a:rPr lang="it-IT" dirty="0"/>
              <a:t>Ruolo centrale delle polizze assicurative: le imprese, i professionisti e i tecnici che rilasciano attestazioni sono obbligati a stipulare una polizza specifica di assicurazione per la </a:t>
            </a:r>
            <a:r>
              <a:rPr lang="it-IT" dirty="0" err="1"/>
              <a:t>rc</a:t>
            </a:r>
            <a:endParaRPr lang="it-IT" dirty="0"/>
          </a:p>
          <a:p>
            <a:pPr algn="just"/>
            <a:r>
              <a:rPr lang="it-IT" dirty="0"/>
              <a:t>Obbligo di indicare al committente, alla stipula del contratto, gli estremi della polizza e il massimale</a:t>
            </a:r>
          </a:p>
          <a:p>
            <a:pPr algn="just"/>
            <a:r>
              <a:rPr lang="it-IT" dirty="0"/>
              <a:t>Il massimale deve essere adeguato al tipo di lavoro: obbligo di dichiarazione del professionista. La L. Bilancio 2022 ha previsto massimale che deve essere rapportato al numero di attestazioni già rilasciate e per gli importi ivi previsti e, comunque, importo minimo € 500.000,00 </a:t>
            </a:r>
          </a:p>
          <a:p>
            <a:pPr algn="just"/>
            <a:r>
              <a:rPr lang="it-IT" dirty="0"/>
              <a:t>Obbligo di adeguamento in caso di insufficienza</a:t>
            </a:r>
          </a:p>
          <a:p>
            <a:pPr algn="just"/>
            <a:r>
              <a:rPr lang="it-IT" dirty="0"/>
              <a:t>Copre i danni derivati da colpa, sia lieve sia grave, del professionista: casi di negligenza, imprudenza o imperizia ovvero grossolana mancanza di diligenza. Non copre il dolo</a:t>
            </a:r>
          </a:p>
          <a:p>
            <a:pPr algn="just"/>
            <a:r>
              <a:rPr lang="it-IT" dirty="0"/>
              <a:t>Polizza «</a:t>
            </a:r>
            <a:r>
              <a:rPr lang="it-IT" dirty="0" err="1"/>
              <a:t>all</a:t>
            </a:r>
            <a:r>
              <a:rPr lang="it-IT" dirty="0"/>
              <a:t> risk» e polizza «a rischi nominati»</a:t>
            </a:r>
          </a:p>
          <a:p>
            <a:pPr algn="just"/>
            <a:r>
              <a:rPr lang="it-IT" dirty="0"/>
              <a:t>Retroattività e ultrattività</a:t>
            </a:r>
          </a:p>
          <a:p>
            <a:pPr algn="just"/>
            <a:endParaRPr lang="it-IT" dirty="0"/>
          </a:p>
          <a:p>
            <a:endParaRPr lang="it-IT" dirty="0"/>
          </a:p>
        </p:txBody>
      </p:sp>
      <p:sp>
        <p:nvSpPr>
          <p:cNvPr id="4" name="Segnaposto piè di pagina 3">
            <a:extLst>
              <a:ext uri="{FF2B5EF4-FFF2-40B4-BE49-F238E27FC236}">
                <a16:creationId xmlns:a16="http://schemas.microsoft.com/office/drawing/2014/main" id="{780AC3F2-51BB-44FA-956A-82FEB4A95E2F}"/>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E0653997-0DBE-4FFA-9753-5CF496CC5D4D}"/>
              </a:ext>
            </a:extLst>
          </p:cNvPr>
          <p:cNvSpPr>
            <a:spLocks noGrp="1"/>
          </p:cNvSpPr>
          <p:nvPr>
            <p:ph type="sldNum" sz="quarter" idx="12"/>
          </p:nvPr>
        </p:nvSpPr>
        <p:spPr/>
        <p:txBody>
          <a:bodyPr/>
          <a:lstStyle/>
          <a:p>
            <a:fld id="{D57F1E4F-1CFF-5643-939E-217C01CDF565}" type="slidenum">
              <a:rPr lang="en-US" smtClean="0"/>
              <a:pPr/>
              <a:t>44</a:t>
            </a:fld>
            <a:endParaRPr lang="en-US" dirty="0"/>
          </a:p>
        </p:txBody>
      </p:sp>
    </p:spTree>
    <p:extLst>
      <p:ext uri="{BB962C8B-B14F-4D97-AF65-F5344CB8AC3E}">
        <p14:creationId xmlns:p14="http://schemas.microsoft.com/office/powerpoint/2010/main" val="35526134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8804F77-3077-4259-82DC-CC1FE0D0145E}"/>
              </a:ext>
            </a:extLst>
          </p:cNvPr>
          <p:cNvSpPr>
            <a:spLocks noGrp="1"/>
          </p:cNvSpPr>
          <p:nvPr>
            <p:ph type="title"/>
          </p:nvPr>
        </p:nvSpPr>
        <p:spPr>
          <a:xfrm>
            <a:off x="677334" y="609600"/>
            <a:ext cx="8596668" cy="711200"/>
          </a:xfrm>
        </p:spPr>
        <p:txBody>
          <a:bodyPr/>
          <a:lstStyle/>
          <a:p>
            <a:pPr algn="ctr"/>
            <a:r>
              <a:rPr lang="it-IT" dirty="0">
                <a:solidFill>
                  <a:srgbClr val="0070C0"/>
                </a:solidFill>
              </a:rPr>
              <a:t>D. </a:t>
            </a:r>
            <a:r>
              <a:rPr lang="it-IT" u="sng" cap="small" dirty="0">
                <a:solidFill>
                  <a:srgbClr val="0070C0"/>
                </a:solidFill>
                <a:effectLst>
                  <a:outerShdw blurRad="38100" dist="38100" dir="2700000" algn="tl">
                    <a:srgbClr val="000000">
                      <a:alpha val="43137"/>
                    </a:srgbClr>
                  </a:outerShdw>
                </a:effectLst>
              </a:rPr>
              <a:t>Responsabilità solidale</a:t>
            </a:r>
            <a:endParaRPr lang="it-IT" dirty="0"/>
          </a:p>
        </p:txBody>
      </p:sp>
      <p:sp>
        <p:nvSpPr>
          <p:cNvPr id="3" name="Segnaposto contenuto 2">
            <a:extLst>
              <a:ext uri="{FF2B5EF4-FFF2-40B4-BE49-F238E27FC236}">
                <a16:creationId xmlns:a16="http://schemas.microsoft.com/office/drawing/2014/main" id="{781DC19C-B5EB-4184-B584-39065C66F091}"/>
              </a:ext>
            </a:extLst>
          </p:cNvPr>
          <p:cNvSpPr>
            <a:spLocks noGrp="1"/>
          </p:cNvSpPr>
          <p:nvPr>
            <p:ph idx="1"/>
          </p:nvPr>
        </p:nvSpPr>
        <p:spPr>
          <a:xfrm>
            <a:off x="677334" y="1617133"/>
            <a:ext cx="8596668" cy="4424229"/>
          </a:xfrm>
        </p:spPr>
        <p:txBody>
          <a:bodyPr>
            <a:normAutofit lnSpcReduction="10000"/>
          </a:bodyPr>
          <a:lstStyle/>
          <a:p>
            <a:pPr marL="0" indent="0" algn="ctr">
              <a:buNone/>
            </a:pPr>
            <a:r>
              <a:rPr lang="it-IT" b="1" dirty="0"/>
              <a:t>Art. 121, comma VI, D.L. 34/2020</a:t>
            </a:r>
          </a:p>
          <a:p>
            <a:pPr algn="just"/>
            <a:r>
              <a:rPr lang="it-IT" dirty="0"/>
              <a:t>Parallelismo tra responsabilità solidale tra DL, ditta e committente in caso di errori/vizi/danni e l’accertamento della mancanza dei requisiti per ottenere detrazioni fiscali</a:t>
            </a:r>
          </a:p>
          <a:p>
            <a:pPr algn="just"/>
            <a:r>
              <a:rPr lang="it-IT" dirty="0"/>
              <a:t>Restituzione di quanto ottenuto, oltre interessi e sanzioni</a:t>
            </a:r>
          </a:p>
          <a:p>
            <a:pPr algn="just"/>
            <a:r>
              <a:rPr lang="it-IT" dirty="0"/>
              <a:t>Il recupero nei confronti del soggetto beneficiario, «ferma restando la responsabilità del fornitore che ha applicato lo sconto in fattura e dei cessionari». Caso limite?</a:t>
            </a:r>
          </a:p>
          <a:p>
            <a:pPr algn="just"/>
            <a:r>
              <a:rPr lang="it-IT" dirty="0"/>
              <a:t>In caso di errore in buona fede?</a:t>
            </a:r>
          </a:p>
          <a:p>
            <a:pPr algn="just"/>
            <a:r>
              <a:rPr lang="it-IT" dirty="0"/>
              <a:t>Art. 2055 c.c. «Se il fatto dannoso è imputabile a più persone, tutte sono obbligate in solido al risarcimento del danno. Colui che ha risarcito il danno ha regresso contro ciascuno degli altri, nella misura determinata dalla gravità della rispettiva colpa e dall'entità delle conseguenze che ne sono derivate. Nel dubbio, le singole colpe si presumono uguali»</a:t>
            </a:r>
          </a:p>
        </p:txBody>
      </p:sp>
      <p:sp>
        <p:nvSpPr>
          <p:cNvPr id="4" name="Segnaposto piè di pagina 3">
            <a:extLst>
              <a:ext uri="{FF2B5EF4-FFF2-40B4-BE49-F238E27FC236}">
                <a16:creationId xmlns:a16="http://schemas.microsoft.com/office/drawing/2014/main" id="{C90137E0-DE47-4304-B1CF-8D1C01857141}"/>
              </a:ext>
            </a:extLst>
          </p:cNvPr>
          <p:cNvSpPr>
            <a:spLocks noGrp="1"/>
          </p:cNvSpPr>
          <p:nvPr>
            <p:ph type="ftr" sz="quarter" idx="11"/>
          </p:nvPr>
        </p:nvSpPr>
        <p:spPr/>
        <p:txBody>
          <a:bodyPr/>
          <a:lstStyle/>
          <a:p>
            <a:r>
              <a:rPr lang="en-US" b="1" cap="small" dirty="0" err="1">
                <a:solidFill>
                  <a:schemeClr val="tx1"/>
                </a:solidFill>
              </a:rPr>
              <a:t>Avv</a:t>
            </a:r>
            <a:r>
              <a:rPr lang="en-US" b="1" cap="small" dirty="0">
                <a:solidFill>
                  <a:schemeClr val="tx1"/>
                </a:solidFill>
              </a:rPr>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331297B6-68F5-4492-947D-00052A1BB815}"/>
              </a:ext>
            </a:extLst>
          </p:cNvPr>
          <p:cNvSpPr>
            <a:spLocks noGrp="1"/>
          </p:cNvSpPr>
          <p:nvPr>
            <p:ph type="sldNum" sz="quarter" idx="12"/>
          </p:nvPr>
        </p:nvSpPr>
        <p:spPr/>
        <p:txBody>
          <a:bodyPr/>
          <a:lstStyle/>
          <a:p>
            <a:fld id="{D57F1E4F-1CFF-5643-939E-217C01CDF565}" type="slidenum">
              <a:rPr lang="en-US" smtClean="0"/>
              <a:pPr/>
              <a:t>45</a:t>
            </a:fld>
            <a:endParaRPr lang="en-US" dirty="0"/>
          </a:p>
        </p:txBody>
      </p:sp>
    </p:spTree>
    <p:extLst>
      <p:ext uri="{BB962C8B-B14F-4D97-AF65-F5344CB8AC3E}">
        <p14:creationId xmlns:p14="http://schemas.microsoft.com/office/powerpoint/2010/main" val="12491391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10BE7A-EA32-47CB-A395-1BC20B6B63D8}"/>
              </a:ext>
            </a:extLst>
          </p:cNvPr>
          <p:cNvSpPr>
            <a:spLocks noGrp="1"/>
          </p:cNvSpPr>
          <p:nvPr>
            <p:ph type="ctrTitle"/>
          </p:nvPr>
        </p:nvSpPr>
        <p:spPr/>
        <p:txBody>
          <a:bodyPr/>
          <a:lstStyle/>
          <a:p>
            <a:r>
              <a:rPr lang="it-IT" dirty="0">
                <a:solidFill>
                  <a:srgbClr val="0070C0"/>
                </a:solidFill>
              </a:rPr>
              <a:t>Grazie per l’attenzione</a:t>
            </a:r>
          </a:p>
        </p:txBody>
      </p:sp>
      <p:sp>
        <p:nvSpPr>
          <p:cNvPr id="3" name="Sottotitolo 2">
            <a:extLst>
              <a:ext uri="{FF2B5EF4-FFF2-40B4-BE49-F238E27FC236}">
                <a16:creationId xmlns:a16="http://schemas.microsoft.com/office/drawing/2014/main" id="{CE0E1C5A-5C43-4EF7-872C-726D71EE28A3}"/>
              </a:ext>
            </a:extLst>
          </p:cNvPr>
          <p:cNvSpPr>
            <a:spLocks noGrp="1"/>
          </p:cNvSpPr>
          <p:nvPr>
            <p:ph type="subTitle" idx="1"/>
          </p:nvPr>
        </p:nvSpPr>
        <p:spPr/>
        <p:txBody>
          <a:bodyPr/>
          <a:lstStyle/>
          <a:p>
            <a:endParaRPr lang="it-IT"/>
          </a:p>
        </p:txBody>
      </p:sp>
      <p:sp>
        <p:nvSpPr>
          <p:cNvPr id="4" name="Segnaposto piè di pagina 3">
            <a:extLst>
              <a:ext uri="{FF2B5EF4-FFF2-40B4-BE49-F238E27FC236}">
                <a16:creationId xmlns:a16="http://schemas.microsoft.com/office/drawing/2014/main" id="{187C2B80-FD81-4A08-9368-04F019CE380B}"/>
              </a:ext>
            </a:extLst>
          </p:cNvPr>
          <p:cNvSpPr>
            <a:spLocks noGrp="1"/>
          </p:cNvSpPr>
          <p:nvPr>
            <p:ph type="ftr" sz="quarter" idx="11"/>
          </p:nvPr>
        </p:nvSpPr>
        <p:spPr>
          <a:xfrm>
            <a:off x="2692397" y="5037663"/>
            <a:ext cx="6264503" cy="279400"/>
          </a:xfrm>
        </p:spPr>
        <p:txBody>
          <a:bodyPr/>
          <a:lstStyle/>
          <a:p>
            <a:r>
              <a:rPr lang="en-US" b="1" cap="small" dirty="0" err="1"/>
              <a:t>Avv</a:t>
            </a:r>
            <a:r>
              <a:rPr lang="en-US" b="1" cap="small" dirty="0"/>
              <a:t>. Giancarlo Geraci – Superbonus 110%: Profili contrattuali e rimediali. Palermo, 12 Aprile 2022</a:t>
            </a:r>
          </a:p>
        </p:txBody>
      </p:sp>
      <p:sp>
        <p:nvSpPr>
          <p:cNvPr id="5" name="Segnaposto numero diapositiva 4">
            <a:extLst>
              <a:ext uri="{FF2B5EF4-FFF2-40B4-BE49-F238E27FC236}">
                <a16:creationId xmlns:a16="http://schemas.microsoft.com/office/drawing/2014/main" id="{C063254A-FC5F-455D-A5B4-FA560B86EA71}"/>
              </a:ext>
            </a:extLst>
          </p:cNvPr>
          <p:cNvSpPr>
            <a:spLocks noGrp="1"/>
          </p:cNvSpPr>
          <p:nvPr>
            <p:ph type="sldNum" sz="quarter" idx="12"/>
          </p:nvPr>
        </p:nvSpPr>
        <p:spPr/>
        <p:txBody>
          <a:bodyPr/>
          <a:lstStyle/>
          <a:p>
            <a:fld id="{D57F1E4F-1CFF-5643-939E-217C01CDF565}" type="slidenum">
              <a:rPr lang="en-US" smtClean="0"/>
              <a:pPr/>
              <a:t>46</a:t>
            </a:fld>
            <a:endParaRPr lang="en-US" dirty="0"/>
          </a:p>
        </p:txBody>
      </p:sp>
    </p:spTree>
    <p:extLst>
      <p:ext uri="{BB962C8B-B14F-4D97-AF65-F5344CB8AC3E}">
        <p14:creationId xmlns:p14="http://schemas.microsoft.com/office/powerpoint/2010/main" val="1837547345"/>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4.xml><?xml version="1.0" encoding="utf-8"?>
<a:theme xmlns:a="http://schemas.openxmlformats.org/drawingml/2006/main" name="1_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5.xml><?xml version="1.0" encoding="utf-8"?>
<a:theme xmlns:a="http://schemas.openxmlformats.org/drawingml/2006/main" name="2_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6.xml><?xml version="1.0" encoding="utf-8"?>
<a:theme xmlns:a="http://schemas.openxmlformats.org/drawingml/2006/main" name="3_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7.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3317</TotalTime>
  <Words>6119</Words>
  <Application>Microsoft Office PowerPoint</Application>
  <PresentationFormat>Widescreen</PresentationFormat>
  <Paragraphs>356</Paragraphs>
  <Slides>46</Slides>
  <Notes>0</Notes>
  <HiddenSlides>0</HiddenSlides>
  <MMClips>0</MMClips>
  <ScaleCrop>false</ScaleCrop>
  <HeadingPairs>
    <vt:vector size="6" baseType="variant">
      <vt:variant>
        <vt:lpstr>Caratteri utilizzati</vt:lpstr>
      </vt:variant>
      <vt:variant>
        <vt:i4>6</vt:i4>
      </vt:variant>
      <vt:variant>
        <vt:lpstr>Tema</vt:lpstr>
      </vt:variant>
      <vt:variant>
        <vt:i4>6</vt:i4>
      </vt:variant>
      <vt:variant>
        <vt:lpstr>Titoli diapositive</vt:lpstr>
      </vt:variant>
      <vt:variant>
        <vt:i4>46</vt:i4>
      </vt:variant>
    </vt:vector>
  </HeadingPairs>
  <TitlesOfParts>
    <vt:vector size="58" baseType="lpstr">
      <vt:lpstr>Arial</vt:lpstr>
      <vt:lpstr>Calibri</vt:lpstr>
      <vt:lpstr>Century Gothic</vt:lpstr>
      <vt:lpstr>Garamond</vt:lpstr>
      <vt:lpstr>Trebuchet MS</vt:lpstr>
      <vt:lpstr>Wingdings 3</vt:lpstr>
      <vt:lpstr>Sfaccettatura</vt:lpstr>
      <vt:lpstr>Organico</vt:lpstr>
      <vt:lpstr>Filo</vt:lpstr>
      <vt:lpstr>1_Organico</vt:lpstr>
      <vt:lpstr>2_Organico</vt:lpstr>
      <vt:lpstr>3_Organico</vt:lpstr>
      <vt:lpstr>Superbonus 110%: profili contrattuali e rimediali</vt:lpstr>
      <vt:lpstr>La disciplina legislativa </vt:lpstr>
      <vt:lpstr>Coacervo infinito di disposizioni, circolari, di modifiche e di ulteriori interventi del Legislatore schizofrenico. Come orientarsi?</vt:lpstr>
      <vt:lpstr>Programma dell’intervento</vt:lpstr>
      <vt:lpstr>A. Il Superbonus 110%</vt:lpstr>
      <vt:lpstr>a. Il Superbonus 110%</vt:lpstr>
      <vt:lpstr>a. La regolarità urbanistica</vt:lpstr>
      <vt:lpstr>a. Interventi ammessi</vt:lpstr>
      <vt:lpstr>A. Interventi agevolati c.d. trainanti</vt:lpstr>
      <vt:lpstr>A. Interventi agevolati c.d. trainati</vt:lpstr>
      <vt:lpstr>A. Modalità alternative di detrazione fiscale (1)</vt:lpstr>
      <vt:lpstr>A. Modalità alternative di detrazione fiscale (2)</vt:lpstr>
      <vt:lpstr>A. Ambito soggettivo</vt:lpstr>
      <vt:lpstr>B. Il Superbonus nei condomìni</vt:lpstr>
      <vt:lpstr>B. I condomìni</vt:lpstr>
      <vt:lpstr>B. L’approvazione dei lavori</vt:lpstr>
      <vt:lpstr>B. L’importanza dell’o.d.g.</vt:lpstr>
      <vt:lpstr>B. La delibera assembleare</vt:lpstr>
      <vt:lpstr>B. Morosità (1) </vt:lpstr>
      <vt:lpstr>B. Morosità (2)</vt:lpstr>
      <vt:lpstr>C. Il contratto d’appalto</vt:lpstr>
      <vt:lpstr>C. Il contratto di appalto</vt:lpstr>
      <vt:lpstr>C. Le premesse</vt:lpstr>
      <vt:lpstr>C. Oggetto e garanzie (1)</vt:lpstr>
      <vt:lpstr>C. Oggetto e garanzie (2)</vt:lpstr>
      <vt:lpstr>C. Il subappalto (1)</vt:lpstr>
      <vt:lpstr>C. Il subappalto (2)</vt:lpstr>
      <vt:lpstr>C. Obblighi e oneri per il Committente</vt:lpstr>
      <vt:lpstr>C. Obblighi e oneri per l’Appaltatore</vt:lpstr>
      <vt:lpstr>C. Corrispettivo e modalità di pagamento</vt:lpstr>
      <vt:lpstr>C. Variazioni</vt:lpstr>
      <vt:lpstr>C. Durata dei lavori</vt:lpstr>
      <vt:lpstr>C. Sospensione dei lavori</vt:lpstr>
      <vt:lpstr>C. Collaudo e accettazione</vt:lpstr>
      <vt:lpstr>C. Recesso</vt:lpstr>
      <vt:lpstr>C. Responsabilità civili e penali</vt:lpstr>
      <vt:lpstr>C. Ulteriori clausole</vt:lpstr>
      <vt:lpstr>C. Il General contractor (1)</vt:lpstr>
      <vt:lpstr>C. Il General contractor (2)</vt:lpstr>
      <vt:lpstr>D. Profili di responsabilità</vt:lpstr>
      <vt:lpstr>D. La responsabilità dell’Amministratore</vt:lpstr>
      <vt:lpstr>D. La responsabilità dell’Appaltatore</vt:lpstr>
      <vt:lpstr>D. Responsabilità dei professionisti asseveratori</vt:lpstr>
      <vt:lpstr>D. Polizze assicurative</vt:lpstr>
      <vt:lpstr>D. Responsabilità solidale</vt:lpstr>
      <vt:lpstr>Grazie per l’attenzione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Giovani, legalità e deontologia</dc:title>
  <dc:creator>Microsoft Office User</dc:creator>
  <cp:lastModifiedBy>Giancarlo Geraci</cp:lastModifiedBy>
  <cp:revision>135</cp:revision>
  <dcterms:created xsi:type="dcterms:W3CDTF">2019-06-19T10:26:33Z</dcterms:created>
  <dcterms:modified xsi:type="dcterms:W3CDTF">2022-04-12T10:54:00Z</dcterms:modified>
</cp:coreProperties>
</file>