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7" r:id="rId1"/>
    <p:sldMasterId id="2147483732" r:id="rId2"/>
    <p:sldMasterId id="2147483750" r:id="rId3"/>
    <p:sldMasterId id="2147483803" r:id="rId4"/>
  </p:sldMasterIdLst>
  <p:notesMasterIdLst>
    <p:notesMasterId r:id="rId41"/>
  </p:notesMasterIdLst>
  <p:handoutMasterIdLst>
    <p:handoutMasterId r:id="rId42"/>
  </p:handoutMasterIdLst>
  <p:sldIdLst>
    <p:sldId id="256" r:id="rId5"/>
    <p:sldId id="318" r:id="rId6"/>
    <p:sldId id="319" r:id="rId7"/>
    <p:sldId id="273" r:id="rId8"/>
    <p:sldId id="321" r:id="rId9"/>
    <p:sldId id="325" r:id="rId10"/>
    <p:sldId id="320" r:id="rId11"/>
    <p:sldId id="274" r:id="rId12"/>
    <p:sldId id="276" r:id="rId13"/>
    <p:sldId id="282" r:id="rId14"/>
    <p:sldId id="285" r:id="rId15"/>
    <p:sldId id="286" r:id="rId16"/>
    <p:sldId id="327" r:id="rId17"/>
    <p:sldId id="328" r:id="rId18"/>
    <p:sldId id="329" r:id="rId19"/>
    <p:sldId id="330" r:id="rId20"/>
    <p:sldId id="331" r:id="rId21"/>
    <p:sldId id="332" r:id="rId22"/>
    <p:sldId id="333" r:id="rId23"/>
    <p:sldId id="334" r:id="rId24"/>
    <p:sldId id="335" r:id="rId25"/>
    <p:sldId id="336" r:id="rId26"/>
    <p:sldId id="337" r:id="rId27"/>
    <p:sldId id="338" r:id="rId28"/>
    <p:sldId id="339" r:id="rId29"/>
    <p:sldId id="340" r:id="rId30"/>
    <p:sldId id="341" r:id="rId31"/>
    <p:sldId id="342" r:id="rId32"/>
    <p:sldId id="283" r:id="rId33"/>
    <p:sldId id="284" r:id="rId34"/>
    <p:sldId id="287" r:id="rId35"/>
    <p:sldId id="288" r:id="rId36"/>
    <p:sldId id="289" r:id="rId37"/>
    <p:sldId id="293" r:id="rId38"/>
    <p:sldId id="294" r:id="rId39"/>
    <p:sldId id="317"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08" autoAdjust="0"/>
    <p:restoredTop sz="94674"/>
  </p:normalViewPr>
  <p:slideViewPr>
    <p:cSldViewPr snapToGrid="0" snapToObjects="1">
      <p:cViewPr varScale="1">
        <p:scale>
          <a:sx n="104" d="100"/>
          <a:sy n="104"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ancarlo Geraci" userId="0360afb0ab3f7d7f" providerId="LiveId" clId="{7D4CF334-B8CB-4A81-9C52-73964105CE0B}"/>
    <pc:docChg chg="undo custSel modSld">
      <pc:chgData name="Giancarlo Geraci" userId="0360afb0ab3f7d7f" providerId="LiveId" clId="{7D4CF334-B8CB-4A81-9C52-73964105CE0B}" dt="2022-10-28T10:17:15.173" v="2419"/>
      <pc:docMkLst>
        <pc:docMk/>
      </pc:docMkLst>
      <pc:sldChg chg="modSp">
        <pc:chgData name="Giancarlo Geraci" userId="0360afb0ab3f7d7f" providerId="LiveId" clId="{7D4CF334-B8CB-4A81-9C52-73964105CE0B}" dt="2022-10-28T09:21:28.661" v="1" actId="113"/>
        <pc:sldMkLst>
          <pc:docMk/>
          <pc:sldMk cId="1237591428" sldId="273"/>
        </pc:sldMkLst>
        <pc:spChg chg="mod">
          <ac:chgData name="Giancarlo Geraci" userId="0360afb0ab3f7d7f" providerId="LiveId" clId="{7D4CF334-B8CB-4A81-9C52-73964105CE0B}" dt="2022-10-28T09:21:28.661" v="1" actId="113"/>
          <ac:spMkLst>
            <pc:docMk/>
            <pc:sldMk cId="1237591428" sldId="273"/>
            <ac:spMk id="13" creationId="{7BF2FAB1-038F-419C-A0B3-8D6CFD569136}"/>
          </ac:spMkLst>
        </pc:spChg>
      </pc:sldChg>
      <pc:sldChg chg="modSp modAnim">
        <pc:chgData name="Giancarlo Geraci" userId="0360afb0ab3f7d7f" providerId="LiveId" clId="{7D4CF334-B8CB-4A81-9C52-73964105CE0B}" dt="2022-10-28T09:23:03.167" v="18" actId="20577"/>
        <pc:sldMkLst>
          <pc:docMk/>
          <pc:sldMk cId="2935370571" sldId="289"/>
        </pc:sldMkLst>
        <pc:spChg chg="mod">
          <ac:chgData name="Giancarlo Geraci" userId="0360afb0ab3f7d7f" providerId="LiveId" clId="{7D4CF334-B8CB-4A81-9C52-73964105CE0B}" dt="2022-10-28T09:22:52.430" v="17" actId="114"/>
          <ac:spMkLst>
            <pc:docMk/>
            <pc:sldMk cId="2935370571" sldId="289"/>
            <ac:spMk id="2" creationId="{59836371-9A4F-43F2-9447-78F06079D734}"/>
          </ac:spMkLst>
        </pc:spChg>
        <pc:spChg chg="mod">
          <ac:chgData name="Giancarlo Geraci" userId="0360afb0ab3f7d7f" providerId="LiveId" clId="{7D4CF334-B8CB-4A81-9C52-73964105CE0B}" dt="2022-10-28T09:23:03.167" v="18" actId="20577"/>
          <ac:spMkLst>
            <pc:docMk/>
            <pc:sldMk cId="2935370571" sldId="289"/>
            <ac:spMk id="3" creationId="{24688ECC-1D5E-4048-A068-3CA3F82B1249}"/>
          </ac:spMkLst>
        </pc:spChg>
      </pc:sldChg>
      <pc:sldChg chg="modSp mod modAnim">
        <pc:chgData name="Giancarlo Geraci" userId="0360afb0ab3f7d7f" providerId="LiveId" clId="{7D4CF334-B8CB-4A81-9C52-73964105CE0B}" dt="2022-10-28T10:17:15.173" v="2419"/>
        <pc:sldMkLst>
          <pc:docMk/>
          <pc:sldMk cId="2084672765" sldId="293"/>
        </pc:sldMkLst>
        <pc:spChg chg="mod">
          <ac:chgData name="Giancarlo Geraci" userId="0360afb0ab3f7d7f" providerId="LiveId" clId="{7D4CF334-B8CB-4A81-9C52-73964105CE0B}" dt="2022-10-28T09:25:54.964" v="39" actId="115"/>
          <ac:spMkLst>
            <pc:docMk/>
            <pc:sldMk cId="2084672765" sldId="293"/>
            <ac:spMk id="2" creationId="{1EBC9136-71DB-410D-9581-D44E394DA2B7}"/>
          </ac:spMkLst>
        </pc:spChg>
        <pc:spChg chg="mod">
          <ac:chgData name="Giancarlo Geraci" userId="0360afb0ab3f7d7f" providerId="LiveId" clId="{7D4CF334-B8CB-4A81-9C52-73964105CE0B}" dt="2022-10-28T10:01:39.597" v="1472" actId="113"/>
          <ac:spMkLst>
            <pc:docMk/>
            <pc:sldMk cId="2084672765" sldId="293"/>
            <ac:spMk id="3" creationId="{70B2F505-BF5C-4F7E-B2DE-19FA163DD495}"/>
          </ac:spMkLst>
        </pc:spChg>
      </pc:sldChg>
      <pc:sldChg chg="modSp mod modAnim">
        <pc:chgData name="Giancarlo Geraci" userId="0360afb0ab3f7d7f" providerId="LiveId" clId="{7D4CF334-B8CB-4A81-9C52-73964105CE0B}" dt="2022-10-28T10:17:07.100" v="2418"/>
        <pc:sldMkLst>
          <pc:docMk/>
          <pc:sldMk cId="434192413" sldId="294"/>
        </pc:sldMkLst>
        <pc:spChg chg="mod">
          <ac:chgData name="Giancarlo Geraci" userId="0360afb0ab3f7d7f" providerId="LiveId" clId="{7D4CF334-B8CB-4A81-9C52-73964105CE0B}" dt="2022-10-28T10:02:11.248" v="1483" actId="20577"/>
          <ac:spMkLst>
            <pc:docMk/>
            <pc:sldMk cId="434192413" sldId="294"/>
            <ac:spMk id="2" creationId="{77707B86-3562-466D-BDBD-618F2E3D44EF}"/>
          </ac:spMkLst>
        </pc:spChg>
        <pc:spChg chg="mod">
          <ac:chgData name="Giancarlo Geraci" userId="0360afb0ab3f7d7f" providerId="LiveId" clId="{7D4CF334-B8CB-4A81-9C52-73964105CE0B}" dt="2022-10-28T10:16:43.951" v="2414" actId="20577"/>
          <ac:spMkLst>
            <pc:docMk/>
            <pc:sldMk cId="434192413" sldId="294"/>
            <ac:spMk id="3" creationId="{AF6F3E0D-9365-48C8-95F1-EFF904901646}"/>
          </ac:spMkLst>
        </pc:spChg>
        <pc:spChg chg="mod">
          <ac:chgData name="Giancarlo Geraci" userId="0360afb0ab3f7d7f" providerId="LiveId" clId="{7D4CF334-B8CB-4A81-9C52-73964105CE0B}" dt="2022-10-28T10:05:01.919" v="1983" actId="14100"/>
          <ac:spMkLst>
            <pc:docMk/>
            <pc:sldMk cId="434192413" sldId="294"/>
            <ac:spMk id="4" creationId="{3561EFDD-0EFC-408F-8184-69395421C474}"/>
          </ac:spMkLst>
        </pc:spChg>
      </pc:sldChg>
      <pc:sldChg chg="modSp mod">
        <pc:chgData name="Giancarlo Geraci" userId="0360afb0ab3f7d7f" providerId="LiveId" clId="{7D4CF334-B8CB-4A81-9C52-73964105CE0B}" dt="2022-10-28T10:16:53.657" v="2416" actId="20577"/>
        <pc:sldMkLst>
          <pc:docMk/>
          <pc:sldMk cId="1837547345" sldId="317"/>
        </pc:sldMkLst>
        <pc:spChg chg="mod">
          <ac:chgData name="Giancarlo Geraci" userId="0360afb0ab3f7d7f" providerId="LiveId" clId="{7D4CF334-B8CB-4A81-9C52-73964105CE0B}" dt="2022-10-28T10:16:53.657" v="2416" actId="20577"/>
          <ac:spMkLst>
            <pc:docMk/>
            <pc:sldMk cId="1837547345" sldId="317"/>
            <ac:spMk id="3" creationId="{CE0E1C5A-5C43-4EF7-872C-726D71EE28A3}"/>
          </ac:spMkLst>
        </pc:spChg>
      </pc:sldChg>
      <pc:sldChg chg="modSp mod">
        <pc:chgData name="Giancarlo Geraci" userId="0360afb0ab3f7d7f" providerId="LiveId" clId="{7D4CF334-B8CB-4A81-9C52-73964105CE0B}" dt="2022-10-28T09:21:42.491" v="15" actId="20577"/>
        <pc:sldMkLst>
          <pc:docMk/>
          <pc:sldMk cId="1273809430" sldId="321"/>
        </pc:sldMkLst>
        <pc:spChg chg="mod">
          <ac:chgData name="Giancarlo Geraci" userId="0360afb0ab3f7d7f" providerId="LiveId" clId="{7D4CF334-B8CB-4A81-9C52-73964105CE0B}" dt="2022-10-28T09:21:42.491" v="15" actId="20577"/>
          <ac:spMkLst>
            <pc:docMk/>
            <pc:sldMk cId="1273809430" sldId="321"/>
            <ac:spMk id="2" creationId="{FB3E912F-2A4E-E644-A45E-5D1A5FBB998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D3367EAF-41F7-2747-8F38-69ABBAC096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DBDD05FF-6F71-004E-83F3-B964E23241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8CF055-D6A8-844A-BDE9-1D90B9829FD4}" type="datetimeFigureOut">
              <a:rPr lang="it-IT" smtClean="0"/>
              <a:t>28/10/2022</a:t>
            </a:fld>
            <a:endParaRPr lang="it-IT"/>
          </a:p>
        </p:txBody>
      </p:sp>
      <p:sp>
        <p:nvSpPr>
          <p:cNvPr id="4" name="Segnaposto piè di pagina 3">
            <a:extLst>
              <a:ext uri="{FF2B5EF4-FFF2-40B4-BE49-F238E27FC236}">
                <a16:creationId xmlns:a16="http://schemas.microsoft.com/office/drawing/2014/main" id="{B5069F25-0974-F54F-A13E-EF9530558E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it-IT"/>
              <a:t>Avv. Giancarlo Geraci - Giovani, legalità e deontologia</a:t>
            </a:r>
          </a:p>
        </p:txBody>
      </p:sp>
      <p:sp>
        <p:nvSpPr>
          <p:cNvPr id="5" name="Segnaposto numero diapositiva 4">
            <a:extLst>
              <a:ext uri="{FF2B5EF4-FFF2-40B4-BE49-F238E27FC236}">
                <a16:creationId xmlns:a16="http://schemas.microsoft.com/office/drawing/2014/main" id="{8324DF6D-0C24-2849-9008-26743275F99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9712C8-FBD0-4B4E-8C8D-DA81814CF663}" type="slidenum">
              <a:rPr lang="it-IT" smtClean="0"/>
              <a:t>‹N›</a:t>
            </a:fld>
            <a:endParaRPr lang="it-IT"/>
          </a:p>
        </p:txBody>
      </p:sp>
    </p:spTree>
    <p:extLst>
      <p:ext uri="{BB962C8B-B14F-4D97-AF65-F5344CB8AC3E}">
        <p14:creationId xmlns:p14="http://schemas.microsoft.com/office/powerpoint/2010/main" val="85000434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9BD192-45EB-FF4E-A506-0E5889540118}" type="datetimeFigureOut">
              <a:rPr lang="it-IT" smtClean="0"/>
              <a:t>28/10/2022</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it-IT"/>
              <a:t>Avv. Giancarlo Geraci - Giovani, legalità e deontologia</a:t>
            </a:r>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A562C7-E87E-624A-B873-BCE09D7693DF}" type="slidenum">
              <a:rPr lang="it-IT" smtClean="0"/>
              <a:t>‹N›</a:t>
            </a:fld>
            <a:endParaRPr lang="it-IT"/>
          </a:p>
        </p:txBody>
      </p:sp>
    </p:spTree>
    <p:extLst>
      <p:ext uri="{BB962C8B-B14F-4D97-AF65-F5344CB8AC3E}">
        <p14:creationId xmlns:p14="http://schemas.microsoft.com/office/powerpoint/2010/main" val="349680493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45BB0E6-3CF8-434A-B983-1A96CF315DEA}" type="datetime1">
              <a:rPr lang="it-IT" smtClean="0"/>
              <a:t>28/10/2022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3618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69DF4DBA-8936-4F19-B280-C73042A70D66}"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003663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CD97945-8CDF-478B-ADBD-14F77F29E3E5}"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0945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059CFCD2-046C-4C3A-93BB-1A492A66BE60}" type="datetime1">
              <a:rPr lang="it-IT" smtClean="0"/>
              <a:t>28/10/2022</a:t>
            </a:fld>
            <a:endParaRPr lang="en-US" dirty="0"/>
          </a:p>
        </p:txBody>
      </p:sp>
      <p:sp>
        <p:nvSpPr>
          <p:cNvPr id="6" name="Footer Placeholder 5"/>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2022258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0749EBAD-E6A3-4EE2-B117-2198BE03F988}" type="datetime1">
              <a:rPr lang="it-IT" smtClean="0"/>
              <a:t>28/10/2022</a:t>
            </a:fld>
            <a:endParaRPr lang="en-US" dirty="0"/>
          </a:p>
        </p:txBody>
      </p:sp>
      <p:sp>
        <p:nvSpPr>
          <p:cNvPr id="8" name="Footer Placeholder 7"/>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1500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EBA83FBB-5FBF-414B-A540-8365B86B742C}" type="datetime1">
              <a:rPr lang="it-IT" smtClean="0"/>
              <a:t>28/10/2022</a:t>
            </a:fld>
            <a:endParaRPr lang="en-US" dirty="0"/>
          </a:p>
        </p:txBody>
      </p:sp>
      <p:sp>
        <p:nvSpPr>
          <p:cNvPr id="4" name="Footer Placeholder 3"/>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3341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38FFE4-1F8D-44F5-89EA-CEFAA2361DFF}" type="datetime1">
              <a:rPr lang="it-IT" smtClean="0"/>
              <a:t>28/10/2022</a:t>
            </a:fld>
            <a:endParaRPr lang="en-US" dirty="0"/>
          </a:p>
        </p:txBody>
      </p:sp>
      <p:sp>
        <p:nvSpPr>
          <p:cNvPr id="3" name="Footer Placeholder 2"/>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41217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2FE500F1-A71E-4CDC-8AD6-AF060AF667B3}" type="datetime1">
              <a:rPr lang="it-IT" smtClean="0"/>
              <a:t>28/10/2022</a:t>
            </a:fld>
            <a:endParaRPr lang="en-US" dirty="0"/>
          </a:p>
        </p:txBody>
      </p:sp>
      <p:sp>
        <p:nvSpPr>
          <p:cNvPr id="6" name="Footer Placeholder 5"/>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731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a:t>Fare clic per modificare lo stile del titolo dello schema</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6970B118-9ADA-4B1E-AF90-F25EA220A05E}" type="datetime1">
              <a:rPr lang="it-IT" smtClean="0"/>
              <a:t>28/10/2022</a:t>
            </a:fld>
            <a:endParaRPr lang="en-US" dirty="0"/>
          </a:p>
        </p:txBody>
      </p:sp>
      <p:sp>
        <p:nvSpPr>
          <p:cNvPr id="6" name="Footer Placeholder 5"/>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53967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E9521FC0-4162-40D3-9CF6-FAA549C555C5}" type="datetime1">
              <a:rPr lang="it-IT" smtClean="0"/>
              <a:t>28/10/2022</a:t>
            </a:fld>
            <a:endParaRPr lang="en-US" dirty="0"/>
          </a:p>
        </p:txBody>
      </p:sp>
      <p:sp>
        <p:nvSpPr>
          <p:cNvPr id="6" name="Footer Placeholder 5"/>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76352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43BEC540-9E0E-4493-BCAE-3E24FD30224D}"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970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7D0A3EDA-CC8D-4F8D-90EA-BDA312EE64F4}"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41069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0DE300EF-363C-4777-88DD-7BE3B419174D}"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5433405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E7FBC95-5374-46AD-AEFF-81726EBE8705}"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65786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D8718E02-ED32-4E03-BB31-58D17F99FF11}"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467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FEAE8E4-5153-4D91-A0AC-AFC353B0A634}"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085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72F0F05-A936-4CB5-B397-2A07940B0227}"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19388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64C13B0-C401-438D-B9EF-0AD0DBDB9D6B}" type="datetime1">
              <a:rPr lang="it-IT" smtClean="0"/>
              <a:t>28/10/2022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1771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34599F0-9213-491D-8C8F-C9C31FD05DEF}"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1681276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42409E50-BE1F-4419-8EB7-30B76E6D5E47}"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14490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DF6A6128-AB25-4730-B1E1-A3E08BDF991A}" type="datetime1">
              <a:rPr lang="it-IT" smtClean="0"/>
              <a:t>28/10/2022</a:t>
            </a:fld>
            <a:endParaRPr lang="en-US" dirty="0"/>
          </a:p>
        </p:txBody>
      </p:sp>
      <p:sp>
        <p:nvSpPr>
          <p:cNvPr id="6" name="Footer Placeholder 5"/>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1580059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796C0EC6-9C87-47E6-816B-7D9E3DA8F14C}" type="datetime1">
              <a:rPr lang="it-IT" smtClean="0"/>
              <a:t>28/10/2022</a:t>
            </a:fld>
            <a:endParaRPr lang="en-US" dirty="0"/>
          </a:p>
        </p:txBody>
      </p:sp>
      <p:sp>
        <p:nvSpPr>
          <p:cNvPr id="8" name="Footer Placeholder 7"/>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9229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9EC74726-910D-4B0C-B128-1E6F185C5077}" type="datetime1">
              <a:rPr lang="it-IT" smtClean="0"/>
              <a:t>28/10/2022</a:t>
            </a:fld>
            <a:endParaRPr lang="en-US" dirty="0"/>
          </a:p>
        </p:txBody>
      </p:sp>
      <p:sp>
        <p:nvSpPr>
          <p:cNvPr id="4" name="Footer Placeholder 3"/>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61724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47FFEA-97E4-4D5A-B140-3CA84A3EE8F3}" type="datetime1">
              <a:rPr lang="it-IT" smtClean="0"/>
              <a:t>28/10/2022</a:t>
            </a:fld>
            <a:endParaRPr lang="en-US" dirty="0"/>
          </a:p>
        </p:txBody>
      </p:sp>
      <p:sp>
        <p:nvSpPr>
          <p:cNvPr id="3" name="Footer Placeholder 2"/>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056216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05EC8E34-0118-44D8-9CDF-2BFAE92DCAFF}" type="datetime1">
              <a:rPr lang="it-IT" smtClean="0"/>
              <a:t>28/10/2022</a:t>
            </a:fld>
            <a:endParaRPr lang="en-US" dirty="0"/>
          </a:p>
        </p:txBody>
      </p:sp>
      <p:sp>
        <p:nvSpPr>
          <p:cNvPr id="6" name="Footer Placeholder 5"/>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77120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a:t>Fare clic per modificare lo stile del titolo dello schema</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9741FB5D-7536-4663-9C31-C27E94450396}" type="datetime1">
              <a:rPr lang="it-IT" smtClean="0"/>
              <a:t>28/10/2022</a:t>
            </a:fld>
            <a:endParaRPr lang="en-US" dirty="0"/>
          </a:p>
        </p:txBody>
      </p:sp>
      <p:sp>
        <p:nvSpPr>
          <p:cNvPr id="6" name="Footer Placeholder 5"/>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568776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3B148B3C-1698-4D42-8A40-028112C26D30}" type="datetime1">
              <a:rPr lang="it-IT" smtClean="0"/>
              <a:t>28/10/2022</a:t>
            </a:fld>
            <a:endParaRPr lang="en-US" dirty="0"/>
          </a:p>
        </p:txBody>
      </p:sp>
      <p:sp>
        <p:nvSpPr>
          <p:cNvPr id="6" name="Footer Placeholder 5"/>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53588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0C711042-1BC3-4D5A-A8E4-5CAF1A0BDBEE}"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77495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EFCB139-CEE4-4443-A1C1-2529B3592B7A}"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88982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B7DA273-4DED-48ED-8D3A-B042DD23144D}"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831379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35E0720C-ED4B-438D-9568-CA9FCB13C1FD}"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38632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618B9E1D-7E53-4F38-9622-AC00424FE0BD}"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98562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321968F-A650-4722-9C4D-9D79715C5F56}"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79288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E3EDF16-10C1-4B56-BAC0-8F9061226E66}"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48859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4D686FD-2BC6-4D47-AA84-6B715F22B739}" type="datetime1">
              <a:rPr lang="it-IT" smtClean="0"/>
              <a:t>28/10/2022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51998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44BD072-E70A-48D3-8383-283145ACBE8A}"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9861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86E21522-314E-49EB-96EB-DCB5188C52F0}"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66544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7E816CAF-6CE9-4341-B1DD-ED90DB5334FD}" type="datetime1">
              <a:rPr lang="it-IT" smtClean="0"/>
              <a:t>28/10/2022</a:t>
            </a:fld>
            <a:endParaRPr lang="en-US" dirty="0"/>
          </a:p>
        </p:txBody>
      </p:sp>
      <p:sp>
        <p:nvSpPr>
          <p:cNvPr id="6" name="Footer Placeholder 5"/>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36317990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940A0449-FE87-433A-9587-A074B07B2E80}" type="datetime1">
              <a:rPr lang="it-IT" smtClean="0"/>
              <a:t>28/10/2022</a:t>
            </a:fld>
            <a:endParaRPr lang="en-US" dirty="0"/>
          </a:p>
        </p:txBody>
      </p:sp>
      <p:sp>
        <p:nvSpPr>
          <p:cNvPr id="8" name="Footer Placeholder 7"/>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50698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A008E7E0-10A5-4F7A-A2E9-A00D14E26292}" type="datetime1">
              <a:rPr lang="it-IT" smtClean="0"/>
              <a:t>28/10/2022</a:t>
            </a:fld>
            <a:endParaRPr lang="en-US" dirty="0"/>
          </a:p>
        </p:txBody>
      </p:sp>
      <p:sp>
        <p:nvSpPr>
          <p:cNvPr id="4" name="Footer Placeholder 3"/>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18369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E5DDAB-F307-43A9-9904-1BA587A16B6B}" type="datetime1">
              <a:rPr lang="it-IT" smtClean="0"/>
              <a:t>28/10/2022</a:t>
            </a:fld>
            <a:endParaRPr lang="en-US" dirty="0"/>
          </a:p>
        </p:txBody>
      </p:sp>
      <p:sp>
        <p:nvSpPr>
          <p:cNvPr id="3" name="Footer Placeholder 2"/>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170466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EDA7B456-A9D1-4E32-BE1B-6889409C8BD4}" type="datetime1">
              <a:rPr lang="it-IT" smtClean="0"/>
              <a:t>28/10/2022</a:t>
            </a:fld>
            <a:endParaRPr lang="en-US" dirty="0"/>
          </a:p>
        </p:txBody>
      </p:sp>
      <p:sp>
        <p:nvSpPr>
          <p:cNvPr id="6" name="Footer Placeholder 5"/>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20876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a:t>Fare clic per modificare lo stile del titolo dello schema</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28154180-3D43-4633-B452-B47C328B6E70}" type="datetime1">
              <a:rPr lang="it-IT" smtClean="0"/>
              <a:t>28/10/2022</a:t>
            </a:fld>
            <a:endParaRPr lang="en-US" dirty="0"/>
          </a:p>
        </p:txBody>
      </p:sp>
      <p:sp>
        <p:nvSpPr>
          <p:cNvPr id="6" name="Footer Placeholder 5"/>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803850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F5F5413A-8B43-448C-8413-9B1C9F9FBC74}" type="datetime1">
              <a:rPr lang="it-IT" smtClean="0"/>
              <a:t>28/10/2022</a:t>
            </a:fld>
            <a:endParaRPr lang="en-US" dirty="0"/>
          </a:p>
        </p:txBody>
      </p:sp>
      <p:sp>
        <p:nvSpPr>
          <p:cNvPr id="6" name="Footer Placeholder 5"/>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628699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ED4A7675-C9A7-4023-B986-7C4A4E4D1953}"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31653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20CE5BFD-7206-4809-9EFD-2F7241CB7E14}"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89907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AA069E27-8D8B-4267-9C39-A2C7203C936B}"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672804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8D515DF-6FAD-4C95-9168-49C0137793F4}"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88187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D09F8AF-8624-4B6A-9DF5-4DEF334465E4}"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66502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5EF2B04-556D-4BBC-AD47-27496744F8BB}"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83496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705FFB4-F172-4988-9DA5-C47D06A711F9}"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45024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EB065B35-ED2B-4D99-97B9-87214D8E04F1}"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8806438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C715D28-C642-4486-A137-535690FAAB89}"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371646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DF62F77E-CCC1-486D-A9EF-315AD1789AFD}"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5734551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9F98EB80-A07A-4102-AC45-95A11E43D712}" type="datetime1">
              <a:rPr lang="it-IT" smtClean="0"/>
              <a:t>28/10/2022</a:t>
            </a:fld>
            <a:endParaRPr lang="en-US" dirty="0"/>
          </a:p>
        </p:txBody>
      </p:sp>
      <p:sp>
        <p:nvSpPr>
          <p:cNvPr id="6" name="Footer Placeholder 5"/>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24920977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5240829D-4378-4BC0-ACE8-AFD4D5D35134}" type="datetime1">
              <a:rPr lang="it-IT" smtClean="0"/>
              <a:t>28/10/2022</a:t>
            </a:fld>
            <a:endParaRPr lang="en-US" dirty="0"/>
          </a:p>
        </p:txBody>
      </p:sp>
      <p:sp>
        <p:nvSpPr>
          <p:cNvPr id="8" name="Footer Placeholder 7"/>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2440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279CCDD6-017E-4E96-85C5-36ED3318D646}" type="datetime1">
              <a:rPr lang="it-IT" smtClean="0"/>
              <a:t>28/10/2022</a:t>
            </a:fld>
            <a:endParaRPr lang="en-US" dirty="0"/>
          </a:p>
        </p:txBody>
      </p:sp>
      <p:sp>
        <p:nvSpPr>
          <p:cNvPr id="4" name="Footer Placeholder 3"/>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194982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BE6730-5CD0-4B5A-8FF2-17D74481FB5A}" type="datetime1">
              <a:rPr lang="it-IT" smtClean="0"/>
              <a:t>28/10/2022</a:t>
            </a:fld>
            <a:endParaRPr lang="en-US" dirty="0"/>
          </a:p>
        </p:txBody>
      </p:sp>
      <p:sp>
        <p:nvSpPr>
          <p:cNvPr id="3" name="Footer Placeholder 2"/>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5148671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59D3214-DD23-4837-A46F-BFE2F369A828}" type="datetime1">
              <a:rPr lang="it-IT" smtClean="0"/>
              <a:t>28/10/2022</a:t>
            </a:fld>
            <a:endParaRPr lang="en-US" dirty="0"/>
          </a:p>
        </p:txBody>
      </p:sp>
      <p:sp>
        <p:nvSpPr>
          <p:cNvPr id="6" name="Footer Placeholder 5"/>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spTree>
    <p:extLst>
      <p:ext uri="{BB962C8B-B14F-4D97-AF65-F5344CB8AC3E}">
        <p14:creationId xmlns:p14="http://schemas.microsoft.com/office/powerpoint/2010/main" val="37957197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6" name="Footer Placeholder 5"/>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5" name="Date Placeholder 4"/>
          <p:cNvSpPr>
            <a:spLocks noGrp="1"/>
          </p:cNvSpPr>
          <p:nvPr>
            <p:ph type="dt" sz="half" idx="10"/>
          </p:nvPr>
        </p:nvSpPr>
        <p:spPr/>
        <p:txBody>
          <a:bodyPr/>
          <a:lstStyle/>
          <a:p>
            <a:fld id="{2EFEC800-676E-48DF-925A-7F414A3DFBA1}" type="datetime1">
              <a:rPr lang="it-IT" smtClean="0"/>
              <a:t>28/10/2022</a:t>
            </a:fld>
            <a:endParaRPr lang="en-US" dirty="0"/>
          </a:p>
        </p:txBody>
      </p:sp>
    </p:spTree>
    <p:extLst>
      <p:ext uri="{BB962C8B-B14F-4D97-AF65-F5344CB8AC3E}">
        <p14:creationId xmlns:p14="http://schemas.microsoft.com/office/powerpoint/2010/main" val="13839873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CC92C88-4BC7-4B20-A05D-BC3A425529B0}"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9276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D367F5E5-75CD-44C3-9C31-C79AD179FF2E}"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980603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3BB64C5-DCB0-476B-8560-5062AAD6A2C0}"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5355802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D4C2FF7-D11F-4E9C-A9F9-4474FACEA1EC}"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685232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9B01E098-FF18-45BD-986B-9977CAE43872}"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198908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F0D0B08-92D9-4EAC-8D06-3FFD2757C1CA}"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spTree>
    <p:extLst>
      <p:ext uri="{BB962C8B-B14F-4D97-AF65-F5344CB8AC3E}">
        <p14:creationId xmlns:p14="http://schemas.microsoft.com/office/powerpoint/2010/main" val="213188548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F1A7D07-35BA-4EB4-9907-72B333D41567}" type="datetime1">
              <a:rPr lang="it-IT" smtClean="0"/>
              <a:t>28/10/2022</a:t>
            </a:fld>
            <a:endParaRPr lang="en-US" dirty="0"/>
          </a:p>
        </p:txBody>
      </p:sp>
      <p:sp>
        <p:nvSpPr>
          <p:cNvPr id="5" name="Footer Placeholder 4"/>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790306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3.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image" Target="../media/image4.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3.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theme" Target="../theme/theme4.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740B7D9-8456-49E5-A493-71B79EE52CA5}" type="datetime1">
              <a:rPr lang="it-IT" smtClean="0"/>
              <a:t>28/10/2022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99479221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hf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656E16B-8FAB-49A7-AA44-6AD9DAE4C951}" type="datetime1">
              <a:rPr lang="it-IT" smtClean="0"/>
              <a:t>28/10/2022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0618208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hf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8403758-A78D-403A-A65F-D450DAB968D1}" type="datetime1">
              <a:rPr lang="it-IT" smtClean="0"/>
              <a:t>28/10/2022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82595682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hf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AA01809-6FAA-4932-9066-F08501772EAB}" type="datetime1">
              <a:rPr lang="it-IT" smtClean="0"/>
              <a:t>28/10/2022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it-IT"/>
              <a:t>Avv. Giancarlo Geraci – La riforma della giustizia: prospettive di cambiamento. Palermo, 28 ottobre 2022</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8644098"/>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Ls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603A27-E246-E440-8E7F-3925FACFD9BF}"/>
              </a:ext>
            </a:extLst>
          </p:cNvPr>
          <p:cNvSpPr>
            <a:spLocks noGrp="1"/>
          </p:cNvSpPr>
          <p:nvPr>
            <p:ph type="title"/>
          </p:nvPr>
        </p:nvSpPr>
        <p:spPr/>
        <p:txBody>
          <a:bodyPr>
            <a:normAutofit/>
          </a:bodyPr>
          <a:lstStyle/>
          <a:p>
            <a:pPr algn="r"/>
            <a:r>
              <a:rPr lang="it-IT" sz="6000" b="1" cap="small" dirty="0">
                <a:solidFill>
                  <a:srgbClr val="0070C0"/>
                </a:solidFill>
                <a:effectLst>
                  <a:outerShdw blurRad="38100" dist="38100" dir="2700000" algn="tl">
                    <a:srgbClr val="000000">
                      <a:alpha val="43137"/>
                    </a:srgbClr>
                  </a:outerShdw>
                </a:effectLst>
              </a:rPr>
              <a:t>La riforma della giustizia: prospettive di cambiamento</a:t>
            </a:r>
          </a:p>
        </p:txBody>
      </p:sp>
      <p:sp>
        <p:nvSpPr>
          <p:cNvPr id="3" name="Sottotitolo 2">
            <a:extLst>
              <a:ext uri="{FF2B5EF4-FFF2-40B4-BE49-F238E27FC236}">
                <a16:creationId xmlns:a16="http://schemas.microsoft.com/office/drawing/2014/main" id="{B421D186-2632-524C-AE08-4A8A33F56C1F}"/>
              </a:ext>
            </a:extLst>
          </p:cNvPr>
          <p:cNvSpPr>
            <a:spLocks noGrp="1"/>
          </p:cNvSpPr>
          <p:nvPr>
            <p:ph type="body" idx="1"/>
          </p:nvPr>
        </p:nvSpPr>
        <p:spPr/>
        <p:txBody>
          <a:bodyPr>
            <a:normAutofit fontScale="47500" lnSpcReduction="20000"/>
          </a:bodyPr>
          <a:lstStyle/>
          <a:p>
            <a:pPr algn="r"/>
            <a:endParaRPr lang="it-IT" sz="2400" cap="small" dirty="0">
              <a:solidFill>
                <a:srgbClr val="0070C0"/>
              </a:solidFill>
              <a:latin typeface="+mj-lt"/>
              <a:ea typeface="+mj-ea"/>
              <a:cs typeface="+mj-cs"/>
            </a:endParaRPr>
          </a:p>
          <a:p>
            <a:pPr algn="r"/>
            <a:r>
              <a:rPr lang="it-IT" sz="4400" b="1" cap="small" dirty="0">
                <a:solidFill>
                  <a:schemeClr val="tx1"/>
                </a:solidFill>
                <a:latin typeface="+mj-lt"/>
                <a:ea typeface="+mj-ea"/>
                <a:cs typeface="+mj-cs"/>
              </a:rPr>
              <a:t>Avv. Giancarlo Geraci</a:t>
            </a:r>
          </a:p>
          <a:p>
            <a:pPr algn="r"/>
            <a:r>
              <a:rPr lang="it-IT" sz="4400" b="1" cap="small" dirty="0" err="1">
                <a:solidFill>
                  <a:schemeClr val="tx1"/>
                </a:solidFill>
                <a:latin typeface="+mj-lt"/>
                <a:ea typeface="+mj-ea"/>
                <a:cs typeface="+mj-cs"/>
              </a:rPr>
              <a:t>Ph.D</a:t>
            </a:r>
            <a:r>
              <a:rPr lang="it-IT" sz="4400" b="1" cap="small" dirty="0">
                <a:solidFill>
                  <a:schemeClr val="tx1"/>
                </a:solidFill>
                <a:latin typeface="+mj-lt"/>
                <a:ea typeface="+mj-ea"/>
                <a:cs typeface="+mj-cs"/>
              </a:rPr>
              <a:t>. Dinamica dei sistemi giuridici all’Università di Palermo </a:t>
            </a:r>
          </a:p>
          <a:p>
            <a:pPr algn="r"/>
            <a:r>
              <a:rPr lang="it-IT" sz="4400" b="1" cap="small" dirty="0">
                <a:solidFill>
                  <a:schemeClr val="tx1"/>
                </a:solidFill>
                <a:latin typeface="+mj-lt"/>
                <a:ea typeface="+mj-ea"/>
                <a:cs typeface="+mj-cs"/>
              </a:rPr>
              <a:t>Palermo, 28 ottobre 2022</a:t>
            </a:r>
          </a:p>
        </p:txBody>
      </p:sp>
      <p:sp>
        <p:nvSpPr>
          <p:cNvPr id="4" name="Segnaposto piè di pagina 3">
            <a:extLst>
              <a:ext uri="{FF2B5EF4-FFF2-40B4-BE49-F238E27FC236}">
                <a16:creationId xmlns:a16="http://schemas.microsoft.com/office/drawing/2014/main" id="{E30AA819-F57E-FC9C-A73D-4DD7A20A4B9A}"/>
              </a:ext>
            </a:extLst>
          </p:cNvPr>
          <p:cNvSpPr>
            <a:spLocks noGrp="1"/>
          </p:cNvSpPr>
          <p:nvPr>
            <p:ph type="ftr" sz="quarter" idx="11"/>
          </p:nvPr>
        </p:nvSpPr>
        <p:spPr/>
        <p:txBody>
          <a:bodyPr/>
          <a:lstStyle/>
          <a:p>
            <a:r>
              <a:rPr lang="it-IT"/>
              <a:t>Avv. Giancarlo Geraci – La riforma della giustizia: prospettive di cambiamento. Palermo, 28 ottobre 2022</a:t>
            </a:r>
            <a:endParaRPr lang="en-US" dirty="0"/>
          </a:p>
        </p:txBody>
      </p:sp>
      <p:sp>
        <p:nvSpPr>
          <p:cNvPr id="5" name="Segnaposto numero diapositiva 4">
            <a:extLst>
              <a:ext uri="{FF2B5EF4-FFF2-40B4-BE49-F238E27FC236}">
                <a16:creationId xmlns:a16="http://schemas.microsoft.com/office/drawing/2014/main" id="{EEDE75AD-2650-5AEE-52C6-44FC454B66D2}"/>
              </a:ext>
            </a:extLst>
          </p:cNvPr>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1648235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86E887-5082-6542-8381-8856540CA451}"/>
              </a:ext>
            </a:extLst>
          </p:cNvPr>
          <p:cNvSpPr>
            <a:spLocks noGrp="1"/>
          </p:cNvSpPr>
          <p:nvPr>
            <p:ph type="title"/>
          </p:nvPr>
        </p:nvSpPr>
        <p:spPr>
          <a:xfrm>
            <a:off x="677334" y="609601"/>
            <a:ext cx="8596668" cy="711200"/>
          </a:xfrm>
        </p:spPr>
        <p:txBody>
          <a:bodyPr/>
          <a:lstStyle/>
          <a:p>
            <a:pPr algn="ctr"/>
            <a:r>
              <a:rPr lang="it-IT" u="sng" cap="small" dirty="0">
                <a:solidFill>
                  <a:srgbClr val="0070C0"/>
                </a:solidFill>
                <a:effectLst>
                  <a:outerShdw blurRad="38100" dist="38100" dir="2700000" algn="tl">
                    <a:srgbClr val="000000">
                      <a:alpha val="43137"/>
                    </a:srgbClr>
                  </a:outerShdw>
                </a:effectLst>
              </a:rPr>
              <a:t>Programma dell’intervento</a:t>
            </a:r>
          </a:p>
        </p:txBody>
      </p:sp>
      <p:sp>
        <p:nvSpPr>
          <p:cNvPr id="3" name="Segnaposto contenuto 2">
            <a:extLst>
              <a:ext uri="{FF2B5EF4-FFF2-40B4-BE49-F238E27FC236}">
                <a16:creationId xmlns:a16="http://schemas.microsoft.com/office/drawing/2014/main" id="{80D1729A-D0EA-0D4B-9251-61556AA81027}"/>
              </a:ext>
            </a:extLst>
          </p:cNvPr>
          <p:cNvSpPr>
            <a:spLocks noGrp="1"/>
          </p:cNvSpPr>
          <p:nvPr>
            <p:ph idx="1"/>
          </p:nvPr>
        </p:nvSpPr>
        <p:spPr>
          <a:xfrm>
            <a:off x="677334" y="1549401"/>
            <a:ext cx="8596668" cy="4491962"/>
          </a:xfrm>
        </p:spPr>
        <p:txBody>
          <a:bodyPr>
            <a:normAutofit/>
          </a:bodyPr>
          <a:lstStyle/>
          <a:p>
            <a:pPr marL="457200" indent="-457200" algn="just">
              <a:lnSpc>
                <a:spcPct val="150000"/>
              </a:lnSpc>
              <a:buFont typeface="+mj-lt"/>
              <a:buAutoNum type="alphaUcPeriod"/>
            </a:pPr>
            <a:r>
              <a:rPr lang="it-IT" sz="2000" b="1" cap="small" dirty="0">
                <a:effectLst>
                  <a:outerShdw blurRad="38100" dist="38100" dir="2700000" algn="tl">
                    <a:srgbClr val="000000">
                      <a:alpha val="43137"/>
                    </a:srgbClr>
                  </a:outerShdw>
                </a:effectLst>
                <a:latin typeface="Garamond" panose="02020404030301010803" pitchFamily="18" charset="0"/>
              </a:rPr>
              <a:t>Le ragioni e gli obiettivi della Riforma del processo civile</a:t>
            </a:r>
          </a:p>
          <a:p>
            <a:pPr marL="457200" indent="-457200" algn="just">
              <a:lnSpc>
                <a:spcPct val="150000"/>
              </a:lnSpc>
              <a:buFont typeface="+mj-lt"/>
              <a:buAutoNum type="alphaUcPeriod"/>
            </a:pPr>
            <a:endParaRPr lang="it-IT" sz="2000" b="1" cap="small" dirty="0">
              <a:effectLst>
                <a:outerShdw blurRad="38100" dist="38100" dir="2700000" algn="tl">
                  <a:srgbClr val="000000">
                    <a:alpha val="43137"/>
                  </a:srgbClr>
                </a:outerShdw>
              </a:effectLst>
              <a:latin typeface="Garamond" panose="02020404030301010803" pitchFamily="18" charset="0"/>
            </a:endParaRPr>
          </a:p>
          <a:p>
            <a:pPr marL="457200" indent="-457200" algn="just">
              <a:lnSpc>
                <a:spcPct val="150000"/>
              </a:lnSpc>
              <a:buFont typeface="+mj-lt"/>
              <a:buAutoNum type="alphaUcPeriod"/>
            </a:pPr>
            <a:r>
              <a:rPr lang="it-IT" sz="2000" b="1" cap="small" dirty="0">
                <a:effectLst>
                  <a:outerShdw blurRad="38100" dist="38100" dir="2700000" algn="tl">
                    <a:srgbClr val="000000">
                      <a:alpha val="43137"/>
                    </a:srgbClr>
                  </a:outerShdw>
                </a:effectLst>
                <a:latin typeface="Garamond" panose="02020404030301010803" pitchFamily="18" charset="0"/>
              </a:rPr>
              <a:t>La duplice linea di intervento: a) rafforzamento procedure </a:t>
            </a:r>
            <a:r>
              <a:rPr lang="it-IT" sz="2000" b="1" cap="small" dirty="0" err="1">
                <a:effectLst>
                  <a:outerShdw blurRad="38100" dist="38100" dir="2700000" algn="tl">
                    <a:srgbClr val="000000">
                      <a:alpha val="43137"/>
                    </a:srgbClr>
                  </a:outerShdw>
                </a:effectLst>
                <a:latin typeface="Garamond" panose="02020404030301010803" pitchFamily="18" charset="0"/>
              </a:rPr>
              <a:t>adr</a:t>
            </a:r>
            <a:endParaRPr lang="it-IT" sz="2000" b="1" cap="small" dirty="0">
              <a:effectLst>
                <a:outerShdw blurRad="38100" dist="38100" dir="2700000" algn="tl">
                  <a:srgbClr val="000000">
                    <a:alpha val="43137"/>
                  </a:srgbClr>
                </a:outerShdw>
              </a:effectLst>
              <a:latin typeface="Garamond" panose="02020404030301010803" pitchFamily="18" charset="0"/>
            </a:endParaRPr>
          </a:p>
          <a:p>
            <a:pPr marL="457200" indent="-457200" algn="just">
              <a:lnSpc>
                <a:spcPct val="150000"/>
              </a:lnSpc>
              <a:buFont typeface="+mj-lt"/>
              <a:buAutoNum type="alphaUcPeriod"/>
            </a:pPr>
            <a:endParaRPr lang="it-IT" sz="2000" b="1" cap="small" dirty="0">
              <a:latin typeface="Garamond" panose="02020404030301010803" pitchFamily="18" charset="0"/>
            </a:endParaRPr>
          </a:p>
          <a:p>
            <a:pPr marL="457200" indent="-457200" algn="just">
              <a:lnSpc>
                <a:spcPct val="150000"/>
              </a:lnSpc>
              <a:buFont typeface="+mj-lt"/>
              <a:buAutoNum type="alphaUcPeriod"/>
            </a:pPr>
            <a:r>
              <a:rPr lang="it-IT" sz="2000" b="1" cap="small" dirty="0">
                <a:effectLst>
                  <a:outerShdw blurRad="38100" dist="38100" dir="2700000" algn="tl">
                    <a:srgbClr val="000000">
                      <a:alpha val="43137"/>
                    </a:srgbClr>
                  </a:outerShdw>
                </a:effectLst>
                <a:latin typeface="Garamond" panose="02020404030301010803" pitchFamily="18" charset="0"/>
              </a:rPr>
              <a:t>La duplice linea di intervento: b) interventi trasversali nell’ottica di digitalizzazione e semplificazione del processo civile</a:t>
            </a:r>
          </a:p>
          <a:p>
            <a:pPr marL="457200" indent="-457200">
              <a:lnSpc>
                <a:spcPct val="150000"/>
              </a:lnSpc>
              <a:buFont typeface="+mj-lt"/>
              <a:buAutoNum type="alphaUcPeriod"/>
            </a:pPr>
            <a:endParaRPr lang="it-IT" sz="2000" b="1" cap="small"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D8F49CF3-A45D-BA43-BEFC-DF49B7A47839}"/>
              </a:ext>
            </a:extLst>
          </p:cNvPr>
          <p:cNvSpPr>
            <a:spLocks noGrp="1"/>
          </p:cNvSpPr>
          <p:nvPr>
            <p:ph type="ftr" sz="quarter" idx="11"/>
          </p:nvPr>
        </p:nvSpPr>
        <p:spPr/>
        <p:txBody>
          <a:bodyPr/>
          <a:lstStyle/>
          <a:p>
            <a:r>
              <a:rPr lang="it-IT" sz="1000" b="1" cap="small" dirty="0">
                <a:solidFill>
                  <a:schemeClr val="tx1"/>
                </a:solidFill>
              </a:rPr>
              <a:t>Avv. Giancarlo Geraci – La riforma della giustizia: prospettive di cambiamento. Palermo, 28 ottobre 2022</a:t>
            </a:r>
          </a:p>
        </p:txBody>
      </p:sp>
      <p:sp>
        <p:nvSpPr>
          <p:cNvPr id="5" name="Segnaposto numero diapositiva 4">
            <a:extLst>
              <a:ext uri="{FF2B5EF4-FFF2-40B4-BE49-F238E27FC236}">
                <a16:creationId xmlns:a16="http://schemas.microsoft.com/office/drawing/2014/main" id="{F7BA986F-4352-854A-AEA6-B96C9F346543}"/>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709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28F9DBA5-656D-7E48-9B6B-478DA27C647E}"/>
              </a:ext>
            </a:extLst>
          </p:cNvPr>
          <p:cNvSpPr>
            <a:spLocks noGrp="1"/>
          </p:cNvSpPr>
          <p:nvPr>
            <p:ph type="ctrTitle"/>
          </p:nvPr>
        </p:nvSpPr>
        <p:spPr/>
        <p:txBody>
          <a:bodyPr/>
          <a:lstStyle/>
          <a:p>
            <a:r>
              <a:rPr lang="it-IT" sz="4800" b="1" cap="small" dirty="0">
                <a:solidFill>
                  <a:srgbClr val="0070C0"/>
                </a:solidFill>
              </a:rPr>
              <a:t>A. </a:t>
            </a:r>
            <a:r>
              <a:rPr lang="it-IT" sz="4400" b="1" cap="small" dirty="0">
                <a:solidFill>
                  <a:srgbClr val="0070C0"/>
                </a:solidFill>
              </a:rPr>
              <a:t>Le ragioni e gli obiettivi della riforma</a:t>
            </a:r>
            <a:endParaRPr lang="it-IT" sz="4800" b="1" cap="small" dirty="0">
              <a:solidFill>
                <a:srgbClr val="0070C0"/>
              </a:solidFill>
            </a:endParaRPr>
          </a:p>
        </p:txBody>
      </p:sp>
      <p:sp>
        <p:nvSpPr>
          <p:cNvPr id="7" name="Sottotitolo 6">
            <a:extLst>
              <a:ext uri="{FF2B5EF4-FFF2-40B4-BE49-F238E27FC236}">
                <a16:creationId xmlns:a16="http://schemas.microsoft.com/office/drawing/2014/main" id="{DC750F72-AC3A-1641-86D6-B83E258BA251}"/>
              </a:ext>
            </a:extLst>
          </p:cNvPr>
          <p:cNvSpPr>
            <a:spLocks noGrp="1"/>
          </p:cNvSpPr>
          <p:nvPr>
            <p:ph type="subTitle" idx="1"/>
          </p:nvPr>
        </p:nvSpPr>
        <p:spPr/>
        <p:txBody>
          <a:bodyPr/>
          <a:lstStyle/>
          <a:p>
            <a:r>
              <a:rPr lang="it-IT" dirty="0"/>
              <a:t>La Riforma Cartabia, le sue origini ed obiettivi</a:t>
            </a:r>
          </a:p>
        </p:txBody>
      </p:sp>
      <p:sp>
        <p:nvSpPr>
          <p:cNvPr id="4" name="Segnaposto piè di pagina 3">
            <a:extLst>
              <a:ext uri="{FF2B5EF4-FFF2-40B4-BE49-F238E27FC236}">
                <a16:creationId xmlns:a16="http://schemas.microsoft.com/office/drawing/2014/main" id="{3627A25B-FDAE-C44D-A77F-E027F845E47E}"/>
              </a:ext>
            </a:extLst>
          </p:cNvPr>
          <p:cNvSpPr>
            <a:spLocks noGrp="1"/>
          </p:cNvSpPr>
          <p:nvPr>
            <p:ph type="ftr" sz="quarter" idx="11"/>
          </p:nvPr>
        </p:nvSpPr>
        <p:spPr>
          <a:xfrm>
            <a:off x="2692397" y="5037663"/>
            <a:ext cx="5943603" cy="2794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900" b="1" i="0" u="none" strike="noStrike" kern="1200" cap="small" spc="0" normalizeH="0" baseline="0" noProof="0" dirty="0">
                <a:ln>
                  <a:noFill/>
                </a:ln>
                <a:solidFill>
                  <a:prstClr val="black"/>
                </a:solidFill>
                <a:effectLst/>
                <a:uLnTx/>
                <a:uFillTx/>
                <a:latin typeface="Trebuchet MS" panose="020B0603020202020204"/>
                <a:ea typeface="+mn-ea"/>
                <a:cs typeface="+mn-cs"/>
              </a:rPr>
              <a:t>Avv. Giancarlo Geraci – La riforma della giustizia: prospettive di cambiamento. Palermo, 28 ottobre 2022</a:t>
            </a:r>
          </a:p>
        </p:txBody>
      </p:sp>
      <p:sp>
        <p:nvSpPr>
          <p:cNvPr id="5" name="Segnaposto numero diapositiva 4">
            <a:extLst>
              <a:ext uri="{FF2B5EF4-FFF2-40B4-BE49-F238E27FC236}">
                <a16:creationId xmlns:a16="http://schemas.microsoft.com/office/drawing/2014/main" id="{EDCFF8B9-F6D7-CE40-874C-8F095554E1FD}"/>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1018332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D2DB30-4F32-5C46-9D2C-526B26E288B6}"/>
              </a:ext>
            </a:extLst>
          </p:cNvPr>
          <p:cNvSpPr>
            <a:spLocks noGrp="1"/>
          </p:cNvSpPr>
          <p:nvPr>
            <p:ph type="title"/>
          </p:nvPr>
        </p:nvSpPr>
        <p:spPr>
          <a:xfrm>
            <a:off x="677334" y="451513"/>
            <a:ext cx="8596668" cy="869287"/>
          </a:xfrm>
        </p:spPr>
        <p:txBody>
          <a:bodyPr>
            <a:normAutofit/>
          </a:bodyPr>
          <a:lstStyle/>
          <a:p>
            <a:pPr algn="ctr"/>
            <a:r>
              <a:rPr lang="it-IT" cap="small" dirty="0">
                <a:solidFill>
                  <a:srgbClr val="0070C0"/>
                </a:solidFill>
                <a:effectLst>
                  <a:outerShdw blurRad="38100" dist="38100" dir="2700000" algn="tl">
                    <a:srgbClr val="000000">
                      <a:alpha val="43137"/>
                    </a:srgbClr>
                  </a:outerShdw>
                </a:effectLst>
              </a:rPr>
              <a:t> </a:t>
            </a:r>
            <a:r>
              <a:rPr lang="it-IT" sz="3200" u="sng" cap="small" dirty="0">
                <a:solidFill>
                  <a:srgbClr val="0070C0"/>
                </a:solidFill>
                <a:effectLst>
                  <a:outerShdw blurRad="38100" dist="38100" dir="2700000" algn="tl">
                    <a:srgbClr val="000000">
                      <a:alpha val="43137"/>
                    </a:srgbClr>
                  </a:outerShdw>
                </a:effectLst>
              </a:rPr>
              <a:t>La legge n.206/2021</a:t>
            </a:r>
            <a:endParaRPr lang="it-IT" u="sng" cap="small" dirty="0">
              <a:solidFill>
                <a:srgbClr val="0070C0"/>
              </a:solidFill>
              <a:effectLst>
                <a:outerShdw blurRad="38100" dist="38100" dir="2700000" algn="tl">
                  <a:srgbClr val="000000">
                    <a:alpha val="43137"/>
                  </a:srgbClr>
                </a:outerShdw>
              </a:effectLst>
            </a:endParaRPr>
          </a:p>
        </p:txBody>
      </p:sp>
      <p:sp>
        <p:nvSpPr>
          <p:cNvPr id="13" name="Segnaposto contenuto 12">
            <a:extLst>
              <a:ext uri="{FF2B5EF4-FFF2-40B4-BE49-F238E27FC236}">
                <a16:creationId xmlns:a16="http://schemas.microsoft.com/office/drawing/2014/main" id="{7BF2FAB1-038F-419C-A0B3-8D6CFD569136}"/>
              </a:ext>
            </a:extLst>
          </p:cNvPr>
          <p:cNvSpPr>
            <a:spLocks noGrp="1"/>
          </p:cNvSpPr>
          <p:nvPr>
            <p:ph idx="1"/>
          </p:nvPr>
        </p:nvSpPr>
        <p:spPr>
          <a:xfrm>
            <a:off x="753534" y="1111913"/>
            <a:ext cx="8596668" cy="4718973"/>
          </a:xfrm>
        </p:spPr>
        <p:txBody>
          <a:bodyPr>
            <a:normAutofit fontScale="92500" lnSpcReduction="10000"/>
          </a:bodyPr>
          <a:lstStyle/>
          <a:p>
            <a:pPr algn="just"/>
            <a:r>
              <a:rPr lang="it-IT" sz="2000" dirty="0">
                <a:solidFill>
                  <a:srgbClr val="444444"/>
                </a:solidFill>
                <a:latin typeface="Garamond" panose="02020404030301010803" pitchFamily="18" charset="0"/>
              </a:rPr>
              <a:t>La </a:t>
            </a:r>
            <a:r>
              <a:rPr lang="it-IT" sz="2000" b="1" dirty="0">
                <a:solidFill>
                  <a:srgbClr val="0070C0"/>
                </a:solidFill>
                <a:latin typeface="Garamond" panose="02020404030301010803" pitchFamily="18" charset="0"/>
              </a:rPr>
              <a:t>Legge 206/2021 </a:t>
            </a:r>
            <a:r>
              <a:rPr lang="it-IT" sz="2000" dirty="0">
                <a:solidFill>
                  <a:schemeClr val="tx1"/>
                </a:solidFill>
                <a:latin typeface="Garamond" panose="02020404030301010803" pitchFamily="18" charset="0"/>
              </a:rPr>
              <a:t>di</a:t>
            </a:r>
            <a:r>
              <a:rPr lang="it-IT" sz="2000" b="1" dirty="0">
                <a:solidFill>
                  <a:srgbClr val="0070C0"/>
                </a:solidFill>
                <a:latin typeface="Garamond" panose="02020404030301010803" pitchFamily="18" charset="0"/>
              </a:rPr>
              <a:t> </a:t>
            </a:r>
            <a:r>
              <a:rPr lang="it-IT" sz="2000" dirty="0">
                <a:solidFill>
                  <a:schemeClr val="tx1"/>
                </a:solidFill>
                <a:latin typeface="Garamond" panose="02020404030301010803" pitchFamily="18" charset="0"/>
              </a:rPr>
              <a:t>«</a:t>
            </a:r>
            <a:r>
              <a:rPr lang="it-IT" sz="2000" dirty="0">
                <a:solidFill>
                  <a:srgbClr val="444444"/>
                </a:solidFill>
                <a:latin typeface="Garamond" panose="02020404030301010803" pitchFamily="18" charset="0"/>
              </a:rPr>
              <a:t>Delega al Governo per l'</a:t>
            </a:r>
            <a:r>
              <a:rPr lang="it-IT" sz="2000" b="1" dirty="0">
                <a:solidFill>
                  <a:srgbClr val="444444"/>
                </a:solidFill>
                <a:latin typeface="Garamond" panose="02020404030301010803" pitchFamily="18" charset="0"/>
              </a:rPr>
              <a:t>efficienza </a:t>
            </a:r>
            <a:r>
              <a:rPr lang="it-IT" sz="2000" dirty="0">
                <a:solidFill>
                  <a:srgbClr val="444444"/>
                </a:solidFill>
                <a:latin typeface="Garamond" panose="02020404030301010803" pitchFamily="18" charset="0"/>
              </a:rPr>
              <a:t>del processo civile e per la </a:t>
            </a:r>
            <a:r>
              <a:rPr lang="it-IT" sz="2000" b="1" dirty="0">
                <a:solidFill>
                  <a:srgbClr val="444444"/>
                </a:solidFill>
                <a:latin typeface="Garamond" panose="02020404030301010803" pitchFamily="18" charset="0"/>
              </a:rPr>
              <a:t>revisione</a:t>
            </a:r>
            <a:r>
              <a:rPr lang="it-IT" sz="2000" dirty="0">
                <a:solidFill>
                  <a:srgbClr val="444444"/>
                </a:solidFill>
                <a:latin typeface="Garamond" panose="02020404030301010803" pitchFamily="18" charset="0"/>
              </a:rPr>
              <a:t> della disciplina degli strumenti di risoluzione alternativa delle controversie e misure urgenti di </a:t>
            </a:r>
            <a:r>
              <a:rPr lang="it-IT" sz="2000" b="1" dirty="0">
                <a:solidFill>
                  <a:srgbClr val="444444"/>
                </a:solidFill>
                <a:latin typeface="Garamond" panose="02020404030301010803" pitchFamily="18" charset="0"/>
              </a:rPr>
              <a:t>razionalizzazione</a:t>
            </a:r>
            <a:r>
              <a:rPr lang="it-IT" sz="2000" dirty="0">
                <a:solidFill>
                  <a:srgbClr val="444444"/>
                </a:solidFill>
                <a:latin typeface="Garamond" panose="02020404030301010803" pitchFamily="18" charset="0"/>
              </a:rPr>
              <a:t> dei procedimenti in materia di diritti delle persone e delle famiglie nonché in materia di esecuzione forzata»</a:t>
            </a:r>
          </a:p>
          <a:p>
            <a:pPr algn="just"/>
            <a:r>
              <a:rPr lang="it-IT" sz="2000" dirty="0">
                <a:solidFill>
                  <a:srgbClr val="444444"/>
                </a:solidFill>
                <a:latin typeface="Garamond" panose="02020404030301010803" pitchFamily="18" charset="0"/>
              </a:rPr>
              <a:t>Inserita all’interno del PNRR tra le c.d. </a:t>
            </a:r>
            <a:r>
              <a:rPr lang="it-IT" sz="2000" b="1" dirty="0">
                <a:solidFill>
                  <a:srgbClr val="444444"/>
                </a:solidFill>
                <a:latin typeface="Garamond" panose="02020404030301010803" pitchFamily="18" charset="0"/>
              </a:rPr>
              <a:t>riforme orizzontali</a:t>
            </a:r>
            <a:r>
              <a:rPr lang="it-IT" sz="2000" dirty="0">
                <a:solidFill>
                  <a:srgbClr val="444444"/>
                </a:solidFill>
                <a:latin typeface="Garamond" panose="02020404030301010803" pitchFamily="18" charset="0"/>
              </a:rPr>
              <a:t> – innovazioni strutturali dell’ordinamento: assunzione di specifico impegno in sede europea di riduzione dei tempi del processo e dell’arretrato</a:t>
            </a:r>
          </a:p>
          <a:p>
            <a:pPr algn="just"/>
            <a:r>
              <a:rPr lang="it-IT" sz="2000" dirty="0">
                <a:solidFill>
                  <a:srgbClr val="444444"/>
                </a:solidFill>
                <a:latin typeface="Garamond" panose="02020404030301010803" pitchFamily="18" charset="0"/>
              </a:rPr>
              <a:t>Obiettivo di assicurare il giusto processo, inteso anche come giusta/ragionevole durata del processo: art. 6 CEDU – art. 47 CDFUE</a:t>
            </a:r>
          </a:p>
          <a:p>
            <a:pPr algn="just"/>
            <a:r>
              <a:rPr lang="it-IT" sz="2000" u="sng" dirty="0">
                <a:solidFill>
                  <a:srgbClr val="444444"/>
                </a:solidFill>
                <a:latin typeface="Garamond" panose="02020404030301010803" pitchFamily="18" charset="0"/>
              </a:rPr>
              <a:t>Iter travagliato</a:t>
            </a:r>
            <a:r>
              <a:rPr lang="it-IT" sz="2000" dirty="0">
                <a:solidFill>
                  <a:srgbClr val="444444"/>
                </a:solidFill>
                <a:latin typeface="Garamond" panose="02020404030301010803" pitchFamily="18" charset="0"/>
              </a:rPr>
              <a:t>: prima il disegno di legge viene presentato dal Governo Conte il </a:t>
            </a:r>
            <a:r>
              <a:rPr lang="it-IT" sz="2000" b="1" dirty="0">
                <a:solidFill>
                  <a:srgbClr val="444444"/>
                </a:solidFill>
                <a:latin typeface="Garamond" panose="02020404030301010803" pitchFamily="18" charset="0"/>
              </a:rPr>
              <a:t>9 gennaio 2020</a:t>
            </a:r>
            <a:r>
              <a:rPr lang="it-IT" sz="2000" dirty="0">
                <a:solidFill>
                  <a:srgbClr val="444444"/>
                </a:solidFill>
                <a:latin typeface="Garamond" panose="02020404030301010803" pitchFamily="18" charset="0"/>
              </a:rPr>
              <a:t>. Con la formazione del Governo Draghi, insediamento di una specifica Commissione di studio per l’elaborazione di proposte e interventi in materia di processo civile e ADR presieduta dal Prof. Luiso. Sulla base di questi lavori, il </a:t>
            </a:r>
            <a:r>
              <a:rPr lang="it-IT" sz="2000" b="1" dirty="0">
                <a:solidFill>
                  <a:srgbClr val="444444"/>
                </a:solidFill>
                <a:latin typeface="Garamond" panose="02020404030301010803" pitchFamily="18" charset="0"/>
              </a:rPr>
              <a:t>16 giugno 2021 </a:t>
            </a:r>
            <a:r>
              <a:rPr lang="it-IT" sz="2000" dirty="0">
                <a:solidFill>
                  <a:srgbClr val="444444"/>
                </a:solidFill>
                <a:latin typeface="Garamond" panose="02020404030301010803" pitchFamily="18" charset="0"/>
              </a:rPr>
              <a:t>Governo presenta una serie di emendamenti al testo originario sulla cui approvazione ha posto una questione di fiducia. Pubblicata in G.U. il </a:t>
            </a:r>
            <a:r>
              <a:rPr lang="it-IT" sz="2000" b="1" dirty="0">
                <a:solidFill>
                  <a:srgbClr val="444444"/>
                </a:solidFill>
                <a:latin typeface="Garamond" panose="02020404030301010803" pitchFamily="18" charset="0"/>
              </a:rPr>
              <a:t>26 novembre 2021</a:t>
            </a:r>
          </a:p>
          <a:p>
            <a:pPr marL="0" indent="0" algn="just">
              <a:buNone/>
            </a:pPr>
            <a:endParaRPr lang="it-IT" sz="2000" dirty="0">
              <a:solidFill>
                <a:srgbClr val="444444"/>
              </a:solidFill>
              <a:latin typeface="Garamond" panose="02020404030301010803" pitchFamily="18" charset="0"/>
            </a:endParaRPr>
          </a:p>
          <a:p>
            <a:pPr algn="just"/>
            <a:endParaRPr lang="it-IT" dirty="0">
              <a:solidFill>
                <a:srgbClr val="444444"/>
              </a:solidFill>
              <a:latin typeface="Garamond" panose="02020404030301010803" pitchFamily="18" charset="0"/>
            </a:endParaRPr>
          </a:p>
          <a:p>
            <a:pPr algn="just"/>
            <a:endParaRPr lang="it-IT" dirty="0">
              <a:solidFill>
                <a:srgbClr val="444444"/>
              </a:solidFill>
              <a:latin typeface="Arial" panose="020B0604020202020204" pitchFamily="34" charset="0"/>
            </a:endParaRPr>
          </a:p>
          <a:p>
            <a:pPr algn="just"/>
            <a:endParaRPr lang="it-IT" dirty="0">
              <a:solidFill>
                <a:srgbClr val="444444"/>
              </a:solidFill>
              <a:latin typeface="Arial" panose="020B0604020202020204" pitchFamily="34" charset="0"/>
            </a:endParaRPr>
          </a:p>
          <a:p>
            <a:endParaRPr lang="it-IT" dirty="0"/>
          </a:p>
        </p:txBody>
      </p:sp>
      <p:sp>
        <p:nvSpPr>
          <p:cNvPr id="4" name="Segnaposto piè di pagina 3">
            <a:extLst>
              <a:ext uri="{FF2B5EF4-FFF2-40B4-BE49-F238E27FC236}">
                <a16:creationId xmlns:a16="http://schemas.microsoft.com/office/drawing/2014/main" id="{E81E1306-B277-4D4C-9C86-8227DF333BA1}"/>
              </a:ext>
            </a:extLst>
          </p:cNvPr>
          <p:cNvSpPr>
            <a:spLocks noGrp="1"/>
          </p:cNvSpPr>
          <p:nvPr>
            <p:ph type="ftr" sz="quarter" idx="11"/>
          </p:nvPr>
        </p:nvSpPr>
        <p:spPr/>
        <p:txBody>
          <a:bodyPr/>
          <a:lstStyle/>
          <a:p>
            <a:r>
              <a:rPr lang="it-IT" sz="1000" b="1" cap="small">
                <a:solidFill>
                  <a:schemeClr val="tx1"/>
                </a:solidFill>
              </a:rPr>
              <a:t>Avv. Giancarlo Geraci – La riforma della giustizia: prospettive di cambiamento. Palermo, 28 ottobre 2022</a:t>
            </a:r>
            <a:endParaRPr lang="it-IT" sz="1000" b="1" cap="small" dirty="0">
              <a:solidFill>
                <a:schemeClr val="tx1"/>
              </a:solidFill>
            </a:endParaRPr>
          </a:p>
        </p:txBody>
      </p:sp>
      <p:sp>
        <p:nvSpPr>
          <p:cNvPr id="5" name="Segnaposto numero diapositiva 4">
            <a:extLst>
              <a:ext uri="{FF2B5EF4-FFF2-40B4-BE49-F238E27FC236}">
                <a16:creationId xmlns:a16="http://schemas.microsoft.com/office/drawing/2014/main" id="{2B419838-A875-DD44-9FAF-566DD7E63D93}"/>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1237591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1000"/>
                                        <p:tgtEl>
                                          <p:spTgt spid="13">
                                            <p:txEl>
                                              <p:pRg st="1" end="1"/>
                                            </p:txEl>
                                          </p:spTgt>
                                        </p:tgtEl>
                                      </p:cBhvr>
                                    </p:animEffect>
                                    <p:anim calcmode="lin" valueType="num">
                                      <p:cBhvr>
                                        <p:cTn id="1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1000"/>
                                        <p:tgtEl>
                                          <p:spTgt spid="13">
                                            <p:txEl>
                                              <p:pRg st="2" end="2"/>
                                            </p:txEl>
                                          </p:spTgt>
                                        </p:tgtEl>
                                      </p:cBhvr>
                                    </p:animEffect>
                                    <p:anim calcmode="lin" valueType="num">
                                      <p:cBhvr>
                                        <p:cTn id="22"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3" end="3"/>
                                            </p:txEl>
                                          </p:spTgt>
                                        </p:tgtEl>
                                        <p:attrNameLst>
                                          <p:attrName>style.visibility</p:attrName>
                                        </p:attrNameLst>
                                      </p:cBhvr>
                                      <p:to>
                                        <p:strVal val="visible"/>
                                      </p:to>
                                    </p:set>
                                    <p:animEffect transition="in" filter="fade">
                                      <p:cBhvr>
                                        <p:cTn id="28" dur="1000"/>
                                        <p:tgtEl>
                                          <p:spTgt spid="13">
                                            <p:txEl>
                                              <p:pRg st="3" end="3"/>
                                            </p:txEl>
                                          </p:spTgt>
                                        </p:tgtEl>
                                      </p:cBhvr>
                                    </p:animEffect>
                                    <p:anim calcmode="lin" valueType="num">
                                      <p:cBhvr>
                                        <p:cTn id="29"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3E912F-2A4E-E644-A45E-5D1A5FBB9984}"/>
              </a:ext>
            </a:extLst>
          </p:cNvPr>
          <p:cNvSpPr>
            <a:spLocks noGrp="1"/>
          </p:cNvSpPr>
          <p:nvPr>
            <p:ph type="title"/>
          </p:nvPr>
        </p:nvSpPr>
        <p:spPr>
          <a:xfrm>
            <a:off x="677334" y="609600"/>
            <a:ext cx="8596668" cy="711200"/>
          </a:xfrm>
        </p:spPr>
        <p:txBody>
          <a:bodyPr>
            <a:normAutofit/>
          </a:bodyPr>
          <a:lstStyle/>
          <a:p>
            <a:pPr algn="ctr"/>
            <a:r>
              <a:rPr lang="it-IT" cap="small" dirty="0">
                <a:solidFill>
                  <a:srgbClr val="0070C0"/>
                </a:solidFill>
                <a:effectLst>
                  <a:outerShdw blurRad="38100" dist="38100" dir="2700000" algn="tl">
                    <a:srgbClr val="000000">
                      <a:alpha val="43137"/>
                    </a:srgbClr>
                  </a:outerShdw>
                </a:effectLst>
              </a:rPr>
              <a:t>Cronoprogramma del P.N.R.R.</a:t>
            </a:r>
            <a:endParaRPr lang="it-IT" dirty="0"/>
          </a:p>
        </p:txBody>
      </p:sp>
      <p:sp>
        <p:nvSpPr>
          <p:cNvPr id="3" name="Segnaposto contenuto 2">
            <a:extLst>
              <a:ext uri="{FF2B5EF4-FFF2-40B4-BE49-F238E27FC236}">
                <a16:creationId xmlns:a16="http://schemas.microsoft.com/office/drawing/2014/main" id="{B5F9384D-C40B-C44E-9EC8-303947C66848}"/>
              </a:ext>
            </a:extLst>
          </p:cNvPr>
          <p:cNvSpPr>
            <a:spLocks noGrp="1"/>
          </p:cNvSpPr>
          <p:nvPr>
            <p:ph idx="1"/>
          </p:nvPr>
        </p:nvSpPr>
        <p:spPr>
          <a:xfrm>
            <a:off x="677334" y="1473201"/>
            <a:ext cx="8596668" cy="4568162"/>
          </a:xfrm>
        </p:spPr>
        <p:txBody>
          <a:bodyPr>
            <a:normAutofit/>
          </a:bodyPr>
          <a:lstStyle/>
          <a:p>
            <a:pPr algn="just"/>
            <a:r>
              <a:rPr lang="it-IT" sz="2000" dirty="0">
                <a:solidFill>
                  <a:srgbClr val="000000"/>
                </a:solidFill>
                <a:latin typeface="Garamond" panose="02020404030301010803" pitchFamily="18" charset="0"/>
              </a:rPr>
              <a:t>Approvazione legge delega entro il IV trimestre 2021                           </a:t>
            </a:r>
            <a:r>
              <a:rPr lang="it-IT" sz="2000" b="1" dirty="0">
                <a:solidFill>
                  <a:srgbClr val="0070C0"/>
                </a:solidFill>
                <a:effectLst>
                  <a:outerShdw blurRad="38100" dist="38100" dir="2700000" algn="tl">
                    <a:srgbClr val="000000">
                      <a:alpha val="43137"/>
                    </a:srgbClr>
                  </a:outerShdw>
                </a:effectLst>
                <a:latin typeface="Garamond" panose="02020404030301010803" pitchFamily="18" charset="0"/>
                <a:sym typeface="Wingdings" panose="05000000000000000000" pitchFamily="2" charset="2"/>
              </a:rPr>
              <a:t></a:t>
            </a:r>
            <a:r>
              <a:rPr lang="it-IT" sz="2000" b="1" dirty="0">
                <a:solidFill>
                  <a:srgbClr val="000000"/>
                </a:solidFill>
                <a:effectLst>
                  <a:outerShdw blurRad="38100" dist="38100" dir="2700000" algn="tl">
                    <a:srgbClr val="000000">
                      <a:alpha val="43137"/>
                    </a:srgbClr>
                  </a:outerShdw>
                </a:effectLst>
                <a:latin typeface="Garamond" panose="02020404030301010803" pitchFamily="18" charset="0"/>
                <a:sym typeface="Wingdings" panose="05000000000000000000" pitchFamily="2" charset="2"/>
              </a:rPr>
              <a:t> </a:t>
            </a:r>
            <a:r>
              <a:rPr lang="it-IT" sz="2000" dirty="0">
                <a:solidFill>
                  <a:srgbClr val="000000"/>
                </a:solidFill>
                <a:latin typeface="Garamond" panose="02020404030301010803" pitchFamily="18" charset="0"/>
                <a:sym typeface="Wingdings" panose="05000000000000000000" pitchFamily="2" charset="2"/>
              </a:rPr>
              <a:t> </a:t>
            </a:r>
          </a:p>
          <a:p>
            <a:pPr algn="just"/>
            <a:r>
              <a:rPr lang="it-IT" sz="2000" dirty="0">
                <a:solidFill>
                  <a:srgbClr val="000000"/>
                </a:solidFill>
                <a:latin typeface="Garamond" panose="02020404030301010803" pitchFamily="18" charset="0"/>
                <a:sym typeface="Wingdings" panose="05000000000000000000" pitchFamily="2" charset="2"/>
              </a:rPr>
              <a:t>Emanazione decreti delegati entro il IV trimestre 2022 </a:t>
            </a:r>
            <a:r>
              <a:rPr lang="it-IT" sz="2000" dirty="0">
                <a:solidFill>
                  <a:srgbClr val="000000"/>
                </a:solidFill>
                <a:latin typeface="Garamond" panose="02020404030301010803" pitchFamily="18" charset="0"/>
              </a:rPr>
              <a:t>                        </a:t>
            </a:r>
            <a:r>
              <a:rPr lang="it-IT" sz="2000" b="1" dirty="0">
                <a:solidFill>
                  <a:srgbClr val="0070C0"/>
                </a:solidFill>
                <a:effectLst>
                  <a:outerShdw blurRad="38100" dist="38100" dir="2700000" algn="tl">
                    <a:srgbClr val="000000">
                      <a:alpha val="43137"/>
                    </a:srgbClr>
                  </a:outerShdw>
                </a:effectLst>
                <a:latin typeface="Garamond" panose="02020404030301010803" pitchFamily="18" charset="0"/>
                <a:sym typeface="Wingdings" panose="05000000000000000000" pitchFamily="2" charset="2"/>
              </a:rPr>
              <a:t> </a:t>
            </a:r>
          </a:p>
          <a:p>
            <a:pPr algn="just"/>
            <a:r>
              <a:rPr lang="it-IT" sz="2000" dirty="0">
                <a:solidFill>
                  <a:srgbClr val="000000"/>
                </a:solidFill>
                <a:latin typeface="Garamond" panose="02020404030301010803" pitchFamily="18" charset="0"/>
                <a:sym typeface="Wingdings" panose="05000000000000000000" pitchFamily="2" charset="2"/>
              </a:rPr>
              <a:t>Entrata in vigore della riforma, con adozione dei regolamenti e provvedimenti di attuazione entro il II secondo trimestre 2023</a:t>
            </a:r>
          </a:p>
          <a:p>
            <a:pPr algn="just"/>
            <a:r>
              <a:rPr lang="it-IT" sz="2000" dirty="0">
                <a:solidFill>
                  <a:srgbClr val="000000"/>
                </a:solidFill>
                <a:latin typeface="Garamond" panose="02020404030301010803" pitchFamily="18" charset="0"/>
                <a:sym typeface="Wingdings" panose="05000000000000000000" pitchFamily="2" charset="2"/>
              </a:rPr>
              <a:t>Raggiungimento, a partire dal 2024, degli </a:t>
            </a:r>
            <a:r>
              <a:rPr lang="it-IT" sz="2000" b="1" u="sng" dirty="0">
                <a:solidFill>
                  <a:srgbClr val="000000"/>
                </a:solidFill>
                <a:latin typeface="Garamond" panose="02020404030301010803" pitchFamily="18" charset="0"/>
                <a:sym typeface="Wingdings" panose="05000000000000000000" pitchFamily="2" charset="2"/>
              </a:rPr>
              <a:t>obiettivi di riduzione dell’arretrato e della durata dei procedimenti civili</a:t>
            </a:r>
            <a:r>
              <a:rPr lang="it-IT" sz="2000" dirty="0">
                <a:solidFill>
                  <a:srgbClr val="000000"/>
                </a:solidFill>
                <a:latin typeface="Garamond" panose="02020404030301010803" pitchFamily="18" charset="0"/>
                <a:sym typeface="Wingdings" panose="05000000000000000000" pitchFamily="2" charset="2"/>
              </a:rPr>
              <a:t>. In particolare:</a:t>
            </a:r>
          </a:p>
          <a:p>
            <a:pPr marL="809625" indent="-452438" algn="just"/>
            <a:r>
              <a:rPr lang="it-IT" sz="2000" dirty="0">
                <a:solidFill>
                  <a:srgbClr val="000000"/>
                </a:solidFill>
                <a:latin typeface="Garamond" panose="02020404030301010803" pitchFamily="18" charset="0"/>
                <a:sym typeface="Wingdings" panose="05000000000000000000" pitchFamily="2" charset="2"/>
              </a:rPr>
              <a:t>Riduzione del </a:t>
            </a:r>
            <a:r>
              <a:rPr lang="it-IT" sz="2000" b="1" dirty="0">
                <a:solidFill>
                  <a:srgbClr val="000000"/>
                </a:solidFill>
                <a:latin typeface="Garamond" panose="02020404030301010803" pitchFamily="18" charset="0"/>
                <a:sym typeface="Wingdings" panose="05000000000000000000" pitchFamily="2" charset="2"/>
              </a:rPr>
              <a:t>65% </a:t>
            </a:r>
            <a:r>
              <a:rPr lang="it-IT" sz="2000" dirty="0">
                <a:solidFill>
                  <a:srgbClr val="000000"/>
                </a:solidFill>
                <a:latin typeface="Garamond" panose="02020404030301010803" pitchFamily="18" charset="0"/>
                <a:sym typeface="Wingdings" panose="05000000000000000000" pitchFamily="2" charset="2"/>
              </a:rPr>
              <a:t>delle cause pendenti al 2019 presso i tribunali ordinari civili </a:t>
            </a:r>
            <a:r>
              <a:rPr lang="it-IT" sz="2000" b="1" dirty="0">
                <a:solidFill>
                  <a:srgbClr val="000000"/>
                </a:solidFill>
                <a:latin typeface="Garamond" panose="02020404030301010803" pitchFamily="18" charset="0"/>
                <a:sym typeface="Wingdings" panose="05000000000000000000" pitchFamily="2" charset="2"/>
              </a:rPr>
              <a:t>entro il 2024</a:t>
            </a:r>
          </a:p>
          <a:p>
            <a:pPr marL="809625" indent="-452438" algn="just"/>
            <a:r>
              <a:rPr lang="it-IT" sz="2000" dirty="0">
                <a:solidFill>
                  <a:srgbClr val="000000"/>
                </a:solidFill>
                <a:latin typeface="Garamond" panose="02020404030301010803" pitchFamily="18" charset="0"/>
                <a:sym typeface="Wingdings" panose="05000000000000000000" pitchFamily="2" charset="2"/>
              </a:rPr>
              <a:t>Riduzione del </a:t>
            </a:r>
            <a:r>
              <a:rPr lang="it-IT" sz="2000" b="1" dirty="0">
                <a:solidFill>
                  <a:srgbClr val="000000"/>
                </a:solidFill>
                <a:latin typeface="Garamond" panose="02020404030301010803" pitchFamily="18" charset="0"/>
                <a:sym typeface="Wingdings" panose="05000000000000000000" pitchFamily="2" charset="2"/>
              </a:rPr>
              <a:t>55% </a:t>
            </a:r>
            <a:r>
              <a:rPr lang="it-IT" sz="2000" dirty="0">
                <a:solidFill>
                  <a:srgbClr val="000000"/>
                </a:solidFill>
                <a:latin typeface="Garamond" panose="02020404030301010803" pitchFamily="18" charset="0"/>
                <a:sym typeface="Wingdings" panose="05000000000000000000" pitchFamily="2" charset="2"/>
              </a:rPr>
              <a:t>delle cause pendenti al 2019 presso le </a:t>
            </a:r>
            <a:r>
              <a:rPr lang="it-IT" sz="2000" dirty="0" err="1">
                <a:solidFill>
                  <a:srgbClr val="000000"/>
                </a:solidFill>
                <a:latin typeface="Garamond" panose="02020404030301010803" pitchFamily="18" charset="0"/>
                <a:sym typeface="Wingdings" panose="05000000000000000000" pitchFamily="2" charset="2"/>
              </a:rPr>
              <a:t>CdA</a:t>
            </a:r>
            <a:r>
              <a:rPr lang="it-IT" sz="2000" dirty="0">
                <a:solidFill>
                  <a:srgbClr val="000000"/>
                </a:solidFill>
                <a:latin typeface="Garamond" panose="02020404030301010803" pitchFamily="18" charset="0"/>
                <a:sym typeface="Wingdings" panose="05000000000000000000" pitchFamily="2" charset="2"/>
              </a:rPr>
              <a:t> </a:t>
            </a:r>
            <a:r>
              <a:rPr lang="it-IT" sz="2000" b="1" dirty="0">
                <a:solidFill>
                  <a:srgbClr val="000000"/>
                </a:solidFill>
                <a:latin typeface="Garamond" panose="02020404030301010803" pitchFamily="18" charset="0"/>
                <a:sym typeface="Wingdings" panose="05000000000000000000" pitchFamily="2" charset="2"/>
              </a:rPr>
              <a:t>entro il 2024</a:t>
            </a:r>
          </a:p>
          <a:p>
            <a:pPr marL="809625" indent="-452438" algn="just"/>
            <a:r>
              <a:rPr lang="it-IT" sz="2000" dirty="0">
                <a:solidFill>
                  <a:srgbClr val="000000"/>
                </a:solidFill>
                <a:latin typeface="Garamond" panose="02020404030301010803" pitchFamily="18" charset="0"/>
                <a:sym typeface="Wingdings" panose="05000000000000000000" pitchFamily="2" charset="2"/>
              </a:rPr>
              <a:t>Riduzione del </a:t>
            </a:r>
            <a:r>
              <a:rPr lang="it-IT" sz="2000" b="1" dirty="0">
                <a:solidFill>
                  <a:srgbClr val="000000"/>
                </a:solidFill>
                <a:latin typeface="Garamond" panose="02020404030301010803" pitchFamily="18" charset="0"/>
                <a:sym typeface="Wingdings" panose="05000000000000000000" pitchFamily="2" charset="2"/>
              </a:rPr>
              <a:t>90% </a:t>
            </a:r>
            <a:r>
              <a:rPr lang="it-IT" sz="2000" dirty="0">
                <a:solidFill>
                  <a:srgbClr val="000000"/>
                </a:solidFill>
                <a:latin typeface="Garamond" panose="02020404030301010803" pitchFamily="18" charset="0"/>
                <a:sym typeface="Wingdings" panose="05000000000000000000" pitchFamily="2" charset="2"/>
              </a:rPr>
              <a:t>delle cause pendenti al 2019 presso i tribunali ordinari civili e presso le </a:t>
            </a:r>
            <a:r>
              <a:rPr lang="it-IT" sz="2000" dirty="0" err="1">
                <a:solidFill>
                  <a:srgbClr val="000000"/>
                </a:solidFill>
                <a:latin typeface="Garamond" panose="02020404030301010803" pitchFamily="18" charset="0"/>
                <a:sym typeface="Wingdings" panose="05000000000000000000" pitchFamily="2" charset="2"/>
              </a:rPr>
              <a:t>CdA</a:t>
            </a:r>
            <a:r>
              <a:rPr lang="it-IT" sz="2000" dirty="0">
                <a:solidFill>
                  <a:srgbClr val="000000"/>
                </a:solidFill>
                <a:latin typeface="Garamond" panose="02020404030301010803" pitchFamily="18" charset="0"/>
                <a:sym typeface="Wingdings" panose="05000000000000000000" pitchFamily="2" charset="2"/>
              </a:rPr>
              <a:t> </a:t>
            </a:r>
            <a:r>
              <a:rPr lang="it-IT" sz="2000" b="1" dirty="0">
                <a:solidFill>
                  <a:srgbClr val="000000"/>
                </a:solidFill>
                <a:latin typeface="Garamond" panose="02020404030301010803" pitchFamily="18" charset="0"/>
                <a:sym typeface="Wingdings" panose="05000000000000000000" pitchFamily="2" charset="2"/>
              </a:rPr>
              <a:t>entro il 2026</a:t>
            </a:r>
            <a:endParaRPr lang="it-IT" sz="2000" b="1" dirty="0">
              <a:solidFill>
                <a:srgbClr val="000000"/>
              </a:solidFill>
              <a:latin typeface="Garamond" panose="02020404030301010803" pitchFamily="18" charset="0"/>
            </a:endParaRPr>
          </a:p>
          <a:p>
            <a:pPr algn="just"/>
            <a:endParaRPr lang="it-IT" sz="2000" dirty="0">
              <a:solidFill>
                <a:srgbClr val="000000"/>
              </a:solidFill>
              <a:latin typeface="Garamond" panose="02020404030301010803" pitchFamily="18" charset="0"/>
            </a:endParaRPr>
          </a:p>
        </p:txBody>
      </p:sp>
      <p:sp>
        <p:nvSpPr>
          <p:cNvPr id="4" name="Segnaposto piè di pagina 3">
            <a:extLst>
              <a:ext uri="{FF2B5EF4-FFF2-40B4-BE49-F238E27FC236}">
                <a16:creationId xmlns:a16="http://schemas.microsoft.com/office/drawing/2014/main" id="{E1609CA7-4BDC-BC43-A2AE-6D423E5BD201}"/>
              </a:ext>
            </a:extLst>
          </p:cNvPr>
          <p:cNvSpPr>
            <a:spLocks noGrp="1"/>
          </p:cNvSpPr>
          <p:nvPr>
            <p:ph type="ftr" sz="quarter" idx="11"/>
          </p:nvPr>
        </p:nvSpPr>
        <p:spPr/>
        <p:txBody>
          <a:bodyPr/>
          <a:lstStyle/>
          <a:p>
            <a:r>
              <a:rPr lang="it-IT" sz="1000" b="1" cap="small">
                <a:solidFill>
                  <a:schemeClr val="tx1"/>
                </a:solidFill>
              </a:rPr>
              <a:t>Avv. Giancarlo Geraci – La riforma della giustizia: prospettive di cambiamento. Palermo, 28 ottobre 2022</a:t>
            </a:r>
            <a:endParaRPr lang="it-IT" sz="1000" b="1" cap="small" dirty="0">
              <a:solidFill>
                <a:schemeClr val="tx1"/>
              </a:solidFill>
            </a:endParaRPr>
          </a:p>
        </p:txBody>
      </p:sp>
      <p:sp>
        <p:nvSpPr>
          <p:cNvPr id="5" name="Segnaposto numero diapositiva 4">
            <a:extLst>
              <a:ext uri="{FF2B5EF4-FFF2-40B4-BE49-F238E27FC236}">
                <a16:creationId xmlns:a16="http://schemas.microsoft.com/office/drawing/2014/main" id="{D6460745-E77C-494F-AC41-BE4C7D6B861C}"/>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1273809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5C0BFD-3928-2CA8-DA8C-F12F89F52FC5}"/>
              </a:ext>
            </a:extLst>
          </p:cNvPr>
          <p:cNvSpPr>
            <a:spLocks noGrp="1"/>
          </p:cNvSpPr>
          <p:nvPr>
            <p:ph type="title"/>
          </p:nvPr>
        </p:nvSpPr>
        <p:spPr>
          <a:xfrm>
            <a:off x="677334" y="609600"/>
            <a:ext cx="8596668" cy="687977"/>
          </a:xfrm>
        </p:spPr>
        <p:txBody>
          <a:bodyPr/>
          <a:lstStyle/>
          <a:p>
            <a:pPr algn="ctr"/>
            <a:r>
              <a:rPr lang="it-IT" cap="small" dirty="0">
                <a:solidFill>
                  <a:srgbClr val="0070C0"/>
                </a:solidFill>
                <a:effectLst>
                  <a:outerShdw blurRad="38100" dist="38100" dir="2700000" algn="tl">
                    <a:srgbClr val="000000">
                      <a:alpha val="43137"/>
                    </a:srgbClr>
                  </a:outerShdw>
                </a:effectLst>
              </a:rPr>
              <a:t>Attuazione legge delega</a:t>
            </a:r>
            <a:endParaRPr lang="it-IT" dirty="0"/>
          </a:p>
        </p:txBody>
      </p:sp>
      <p:sp>
        <p:nvSpPr>
          <p:cNvPr id="3" name="Segnaposto contenuto 2">
            <a:extLst>
              <a:ext uri="{FF2B5EF4-FFF2-40B4-BE49-F238E27FC236}">
                <a16:creationId xmlns:a16="http://schemas.microsoft.com/office/drawing/2014/main" id="{7C3BDA43-9981-C2CA-C31D-EE3BC25A0045}"/>
              </a:ext>
            </a:extLst>
          </p:cNvPr>
          <p:cNvSpPr>
            <a:spLocks noGrp="1"/>
          </p:cNvSpPr>
          <p:nvPr>
            <p:ph idx="1"/>
          </p:nvPr>
        </p:nvSpPr>
        <p:spPr>
          <a:xfrm>
            <a:off x="677334" y="1410789"/>
            <a:ext cx="8596668" cy="4630573"/>
          </a:xfrm>
        </p:spPr>
        <p:txBody>
          <a:bodyPr>
            <a:normAutofit/>
          </a:bodyPr>
          <a:lstStyle/>
          <a:p>
            <a:pPr algn="just"/>
            <a:r>
              <a:rPr lang="it-IT" sz="2000" b="1" dirty="0">
                <a:effectLst>
                  <a:outerShdw blurRad="38100" dist="38100" dir="2700000" algn="tl">
                    <a:srgbClr val="000000">
                      <a:alpha val="43137"/>
                    </a:srgbClr>
                  </a:outerShdw>
                </a:effectLst>
                <a:latin typeface="Garamond" panose="02020404030301010803" pitchFamily="18" charset="0"/>
              </a:rPr>
              <a:t>DECRETO LEGISLATIVO 10 ottobre 2022, n. 149</a:t>
            </a:r>
            <a:r>
              <a:rPr lang="it-IT" sz="2000" dirty="0">
                <a:latin typeface="Garamond" panose="02020404030301010803" pitchFamily="18" charset="0"/>
              </a:rPr>
              <a:t>. Attuazione della legge 26 novembre 2021, n. 206, recante delega al Governo per l’efficienza del processo civile e per la revisione della disciplina degli strumenti di risoluzione alternativa delle controversie e misure urgenti di razionalizzazione dei procedimenti in materia di diritti delle persone e delle famiglie nonché in materia di esecuzione forzata</a:t>
            </a:r>
          </a:p>
          <a:p>
            <a:pPr algn="just"/>
            <a:r>
              <a:rPr lang="it-IT" sz="2000" b="1" dirty="0">
                <a:effectLst>
                  <a:outerShdw blurRad="38100" dist="38100" dir="2700000" algn="tl">
                    <a:srgbClr val="000000">
                      <a:alpha val="43137"/>
                    </a:srgbClr>
                  </a:outerShdw>
                </a:effectLst>
                <a:latin typeface="Garamond" panose="02020404030301010803" pitchFamily="18" charset="0"/>
              </a:rPr>
              <a:t>DECRETO LEGISLATIVO 10 ottobre 2022, n. 150</a:t>
            </a:r>
            <a:r>
              <a:rPr lang="it-IT" sz="2000" dirty="0">
                <a:latin typeface="Garamond" panose="02020404030301010803" pitchFamily="18" charset="0"/>
              </a:rPr>
              <a:t>. Attuazione della legge 27 settembre 2021, n. 134, recante delega al Governo per l’efficienza del processo penale, nonché in materia di giustizia riparativa e disposizioni per la celere definizione dei procedimenti giudiziari.</a:t>
            </a:r>
          </a:p>
          <a:p>
            <a:pPr algn="just"/>
            <a:r>
              <a:rPr lang="it-IT" sz="2000" b="1" dirty="0">
                <a:effectLst>
                  <a:outerShdw blurRad="38100" dist="38100" dir="2700000" algn="tl">
                    <a:srgbClr val="000000">
                      <a:alpha val="43137"/>
                    </a:srgbClr>
                  </a:outerShdw>
                </a:effectLst>
                <a:latin typeface="Garamond" panose="02020404030301010803" pitchFamily="18" charset="0"/>
              </a:rPr>
              <a:t>DECRETO LEGISLATIVO 10 ottobre 2022, n. 151</a:t>
            </a:r>
            <a:r>
              <a:rPr lang="it-IT" sz="2000" dirty="0">
                <a:latin typeface="Garamond" panose="02020404030301010803" pitchFamily="18" charset="0"/>
              </a:rPr>
              <a:t>. Norme sull’ufficio per il processo in attuazione della legge 26 novembre 2021, n. 206, e della legge 27 settembre 2021, n. 134.</a:t>
            </a:r>
          </a:p>
        </p:txBody>
      </p:sp>
      <p:sp>
        <p:nvSpPr>
          <p:cNvPr id="4" name="Segnaposto piè di pagina 3">
            <a:extLst>
              <a:ext uri="{FF2B5EF4-FFF2-40B4-BE49-F238E27FC236}">
                <a16:creationId xmlns:a16="http://schemas.microsoft.com/office/drawing/2014/main" id="{7DCC7A6E-8B5C-0E8C-C3C3-616E48141BC6}"/>
              </a:ext>
            </a:extLst>
          </p:cNvPr>
          <p:cNvSpPr>
            <a:spLocks noGrp="1"/>
          </p:cNvSpPr>
          <p:nvPr>
            <p:ph type="ftr" sz="quarter" idx="11"/>
          </p:nvPr>
        </p:nvSpPr>
        <p:spPr/>
        <p:txBody>
          <a:bodyPr/>
          <a:lstStyle/>
          <a:p>
            <a:r>
              <a:rPr lang="it-IT" sz="900" b="1" cap="small" dirty="0">
                <a:solidFill>
                  <a:schemeClr val="tx1"/>
                </a:solidFill>
              </a:rPr>
              <a:t>Avv. Giancarlo Geraci – La riforma della giustizia: prospettive di cambiamento. Palermo, 28 ottobre 2022</a:t>
            </a:r>
          </a:p>
        </p:txBody>
      </p:sp>
      <p:sp>
        <p:nvSpPr>
          <p:cNvPr id="5" name="Segnaposto numero diapositiva 4">
            <a:extLst>
              <a:ext uri="{FF2B5EF4-FFF2-40B4-BE49-F238E27FC236}">
                <a16:creationId xmlns:a16="http://schemas.microsoft.com/office/drawing/2014/main" id="{A715A952-37DE-0BF2-2E89-CF5BF19F2E9C}"/>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2112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8B748A02-8696-514E-BB23-7F64ADF4A914}"/>
              </a:ext>
            </a:extLst>
          </p:cNvPr>
          <p:cNvSpPr>
            <a:spLocks noGrp="1"/>
          </p:cNvSpPr>
          <p:nvPr>
            <p:ph type="ftr" sz="quarter" idx="11"/>
          </p:nvPr>
        </p:nvSpPr>
        <p:spPr/>
        <p:txBody>
          <a:bodyPr/>
          <a:lstStyle/>
          <a:p>
            <a:r>
              <a:rPr lang="it-IT" sz="1000" b="1" cap="small">
                <a:solidFill>
                  <a:schemeClr val="tx1"/>
                </a:solidFill>
              </a:rPr>
              <a:t>Avv. Giancarlo Geraci – La riforma della giustizia: prospettive di cambiamento. Palermo, 28 ottobre 2022</a:t>
            </a:r>
            <a:endParaRPr lang="it-IT" sz="1000" b="1" cap="small" dirty="0">
              <a:solidFill>
                <a:schemeClr val="tx1"/>
              </a:solidFill>
            </a:endParaRPr>
          </a:p>
        </p:txBody>
      </p:sp>
      <p:sp>
        <p:nvSpPr>
          <p:cNvPr id="5" name="Segnaposto numero diapositiva 4">
            <a:extLst>
              <a:ext uri="{FF2B5EF4-FFF2-40B4-BE49-F238E27FC236}">
                <a16:creationId xmlns:a16="http://schemas.microsoft.com/office/drawing/2014/main" id="{88724AC0-C52B-6746-8ADC-FE710EA12010}"/>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
        <p:nvSpPr>
          <p:cNvPr id="2" name="Titolo 1">
            <a:extLst>
              <a:ext uri="{FF2B5EF4-FFF2-40B4-BE49-F238E27FC236}">
                <a16:creationId xmlns:a16="http://schemas.microsoft.com/office/drawing/2014/main" id="{3B981877-6D39-8D4A-8263-FAFC5BEBB8A3}"/>
              </a:ext>
            </a:extLst>
          </p:cNvPr>
          <p:cNvSpPr>
            <a:spLocks noGrp="1"/>
          </p:cNvSpPr>
          <p:nvPr>
            <p:ph type="title" idx="4294967295"/>
          </p:nvPr>
        </p:nvSpPr>
        <p:spPr>
          <a:xfrm>
            <a:off x="426720" y="609600"/>
            <a:ext cx="8596313" cy="5011738"/>
          </a:xfrm>
        </p:spPr>
        <p:txBody>
          <a:bodyPr>
            <a:normAutofit/>
          </a:bodyPr>
          <a:lstStyle/>
          <a:p>
            <a:pPr algn="ctr"/>
            <a:r>
              <a:rPr lang="it-IT" u="sng" cap="small" dirty="0">
                <a:solidFill>
                  <a:schemeClr val="tx1"/>
                </a:solidFill>
                <a:effectLst>
                  <a:outerShdw blurRad="38100" dist="38100" dir="2700000" algn="tl">
                    <a:srgbClr val="000000">
                      <a:alpha val="43137"/>
                    </a:srgbClr>
                  </a:outerShdw>
                </a:effectLst>
              </a:rPr>
              <a:t>Parole d’ordine</a:t>
            </a:r>
            <a:br>
              <a:rPr lang="it-IT" cap="small" dirty="0">
                <a:solidFill>
                  <a:schemeClr val="tx1"/>
                </a:solidFill>
                <a:effectLst>
                  <a:outerShdw blurRad="38100" dist="38100" dir="2700000" algn="tl">
                    <a:srgbClr val="000000">
                      <a:alpha val="43137"/>
                    </a:srgbClr>
                  </a:outerShdw>
                </a:effectLst>
              </a:rPr>
            </a:br>
            <a:br>
              <a:rPr lang="it-IT" cap="small" dirty="0">
                <a:solidFill>
                  <a:schemeClr val="tx1"/>
                </a:solidFill>
                <a:effectLst>
                  <a:outerShdw blurRad="38100" dist="38100" dir="2700000" algn="tl">
                    <a:srgbClr val="000000">
                      <a:alpha val="43137"/>
                    </a:srgbClr>
                  </a:outerShdw>
                </a:effectLst>
              </a:rPr>
            </a:br>
            <a:r>
              <a:rPr lang="it-IT" cap="small" dirty="0">
                <a:solidFill>
                  <a:schemeClr val="tx1"/>
                </a:solidFill>
                <a:effectLst>
                  <a:outerShdw blurRad="38100" dist="38100" dir="2700000" algn="tl">
                    <a:srgbClr val="000000">
                      <a:alpha val="43137"/>
                    </a:srgbClr>
                  </a:outerShdw>
                </a:effectLst>
              </a:rPr>
              <a:t>1. Efficienza della giustizia civile</a:t>
            </a:r>
            <a:br>
              <a:rPr lang="it-IT" cap="small" dirty="0">
                <a:solidFill>
                  <a:schemeClr val="tx1"/>
                </a:solidFill>
                <a:effectLst>
                  <a:outerShdw blurRad="38100" dist="38100" dir="2700000" algn="tl">
                    <a:srgbClr val="000000">
                      <a:alpha val="43137"/>
                    </a:srgbClr>
                  </a:outerShdw>
                </a:effectLst>
              </a:rPr>
            </a:br>
            <a:br>
              <a:rPr lang="it-IT" cap="small" dirty="0">
                <a:solidFill>
                  <a:schemeClr val="tx1"/>
                </a:solidFill>
                <a:effectLst>
                  <a:outerShdw blurRad="38100" dist="38100" dir="2700000" algn="tl">
                    <a:srgbClr val="000000">
                      <a:alpha val="43137"/>
                    </a:srgbClr>
                  </a:outerShdw>
                </a:effectLst>
              </a:rPr>
            </a:br>
            <a:r>
              <a:rPr lang="it-IT" cap="small" dirty="0">
                <a:solidFill>
                  <a:schemeClr val="tx1"/>
                </a:solidFill>
                <a:effectLst>
                  <a:outerShdw blurRad="38100" dist="38100" dir="2700000" algn="tl">
                    <a:srgbClr val="000000">
                      <a:alpha val="43137"/>
                    </a:srgbClr>
                  </a:outerShdw>
                </a:effectLst>
              </a:rPr>
              <a:t>2. Revisione procedura ADR</a:t>
            </a:r>
            <a:br>
              <a:rPr lang="it-IT" cap="small" dirty="0">
                <a:solidFill>
                  <a:schemeClr val="tx1"/>
                </a:solidFill>
                <a:effectLst>
                  <a:outerShdw blurRad="38100" dist="38100" dir="2700000" algn="tl">
                    <a:srgbClr val="000000">
                      <a:alpha val="43137"/>
                    </a:srgbClr>
                  </a:outerShdw>
                </a:effectLst>
              </a:rPr>
            </a:br>
            <a:br>
              <a:rPr lang="it-IT" cap="small" dirty="0">
                <a:solidFill>
                  <a:schemeClr val="tx1"/>
                </a:solidFill>
                <a:effectLst>
                  <a:outerShdw blurRad="38100" dist="38100" dir="2700000" algn="tl">
                    <a:srgbClr val="000000">
                      <a:alpha val="43137"/>
                    </a:srgbClr>
                  </a:outerShdw>
                </a:effectLst>
              </a:rPr>
            </a:br>
            <a:r>
              <a:rPr lang="it-IT" cap="small" dirty="0">
                <a:solidFill>
                  <a:schemeClr val="tx1"/>
                </a:solidFill>
                <a:effectLst>
                  <a:outerShdw blurRad="38100" dist="38100" dir="2700000" algn="tl">
                    <a:srgbClr val="000000">
                      <a:alpha val="43137"/>
                    </a:srgbClr>
                  </a:outerShdw>
                </a:effectLst>
              </a:rPr>
              <a:t> 3. Razionalizzazione delle procedure esistenti</a:t>
            </a:r>
            <a:endParaRPr lang="it-IT" u="sng" cap="small"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2176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3BBEFBE3-2275-4A3D-B9EA-1BA4434A6607}"/>
              </a:ext>
            </a:extLst>
          </p:cNvPr>
          <p:cNvSpPr>
            <a:spLocks noGrp="1"/>
          </p:cNvSpPr>
          <p:nvPr>
            <p:ph type="title"/>
          </p:nvPr>
        </p:nvSpPr>
        <p:spPr>
          <a:xfrm>
            <a:off x="677333" y="668867"/>
            <a:ext cx="8686799" cy="2565400"/>
          </a:xfrm>
        </p:spPr>
        <p:txBody>
          <a:bodyPr>
            <a:normAutofit/>
          </a:bodyPr>
          <a:lstStyle/>
          <a:p>
            <a:pPr algn="just"/>
            <a:r>
              <a:rPr lang="it-IT" dirty="0">
                <a:solidFill>
                  <a:srgbClr val="0070C0"/>
                </a:solidFill>
              </a:rPr>
              <a:t>Come raggiungere gli obiettivi di efficientamento e di razionalizzazione del processo civile in Italia?</a:t>
            </a:r>
          </a:p>
        </p:txBody>
      </p:sp>
      <p:pic>
        <p:nvPicPr>
          <p:cNvPr id="8" name="Segnaposto contenuto 7">
            <a:extLst>
              <a:ext uri="{FF2B5EF4-FFF2-40B4-BE49-F238E27FC236}">
                <a16:creationId xmlns:a16="http://schemas.microsoft.com/office/drawing/2014/main" id="{008A3C60-E6AF-483A-87E6-953A15A079EC}"/>
              </a:ext>
            </a:extLst>
          </p:cNvPr>
          <p:cNvPicPr>
            <a:picLocks noGrp="1" noChangeAspect="1"/>
          </p:cNvPicPr>
          <p:nvPr>
            <p:ph idx="1"/>
          </p:nvPr>
        </p:nvPicPr>
        <p:blipFill>
          <a:blip r:embed="rId2"/>
          <a:stretch>
            <a:fillRect/>
          </a:stretch>
        </p:blipFill>
        <p:spPr>
          <a:xfrm>
            <a:off x="4468996" y="2918278"/>
            <a:ext cx="1103472" cy="2328874"/>
          </a:xfrm>
          <a:prstGeom prst="rect">
            <a:avLst/>
          </a:prstGeom>
        </p:spPr>
      </p:pic>
      <p:sp>
        <p:nvSpPr>
          <p:cNvPr id="4" name="Segnaposto piè di pagina 3">
            <a:extLst>
              <a:ext uri="{FF2B5EF4-FFF2-40B4-BE49-F238E27FC236}">
                <a16:creationId xmlns:a16="http://schemas.microsoft.com/office/drawing/2014/main" id="{FB1AFEF8-AD4F-4D67-8879-F84BFE6FE00B}"/>
              </a:ext>
            </a:extLst>
          </p:cNvPr>
          <p:cNvSpPr>
            <a:spLocks noGrp="1"/>
          </p:cNvSpPr>
          <p:nvPr>
            <p:ph type="ftr" sz="quarter" idx="11"/>
          </p:nvPr>
        </p:nvSpPr>
        <p:spPr/>
        <p:txBody>
          <a:bodyPr/>
          <a:lstStyle/>
          <a:p>
            <a:r>
              <a:rPr lang="it-IT" sz="1000" b="1" cap="small">
                <a:solidFill>
                  <a:schemeClr val="tx1"/>
                </a:solidFill>
              </a:rPr>
              <a:t>Avv. Giancarlo Geraci – La riforma della giustizia: prospettive di cambiamento. Palermo, 28 ottobre 2022</a:t>
            </a:r>
            <a:endParaRPr lang="it-IT" sz="1000" b="1" cap="small" dirty="0">
              <a:solidFill>
                <a:schemeClr val="tx1"/>
              </a:solidFill>
            </a:endParaRPr>
          </a:p>
        </p:txBody>
      </p:sp>
      <p:sp>
        <p:nvSpPr>
          <p:cNvPr id="5" name="Segnaposto numero diapositiva 4">
            <a:extLst>
              <a:ext uri="{FF2B5EF4-FFF2-40B4-BE49-F238E27FC236}">
                <a16:creationId xmlns:a16="http://schemas.microsoft.com/office/drawing/2014/main" id="{CDF0E6E8-8F60-43C4-9DC6-71F116C2B0E8}"/>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3092986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9C977D5-B1B5-4FF3-8EDF-D050036FE052}"/>
              </a:ext>
            </a:extLst>
          </p:cNvPr>
          <p:cNvSpPr>
            <a:spLocks noGrp="1"/>
          </p:cNvSpPr>
          <p:nvPr>
            <p:ph type="title"/>
          </p:nvPr>
        </p:nvSpPr>
        <p:spPr>
          <a:xfrm>
            <a:off x="677334" y="287383"/>
            <a:ext cx="8596668" cy="609025"/>
          </a:xfrm>
        </p:spPr>
        <p:txBody>
          <a:bodyPr>
            <a:normAutofit fontScale="90000"/>
          </a:bodyPr>
          <a:lstStyle/>
          <a:p>
            <a:pPr algn="ctr"/>
            <a:r>
              <a:rPr lang="it-IT" sz="4000" cap="small" dirty="0">
                <a:solidFill>
                  <a:srgbClr val="0070C0"/>
                </a:solidFill>
                <a:effectLst>
                  <a:outerShdw blurRad="38100" dist="38100" dir="2700000" algn="tl">
                    <a:srgbClr val="000000">
                      <a:alpha val="43137"/>
                    </a:srgbClr>
                  </a:outerShdw>
                </a:effectLst>
              </a:rPr>
              <a:t>Il d.lgs. </a:t>
            </a:r>
            <a:r>
              <a:rPr lang="it-IT" cap="small" dirty="0">
                <a:solidFill>
                  <a:srgbClr val="0070C0"/>
                </a:solidFill>
                <a:effectLst>
                  <a:outerShdw blurRad="38100" dist="38100" dir="2700000" algn="tl">
                    <a:srgbClr val="000000">
                      <a:alpha val="43137"/>
                    </a:srgbClr>
                  </a:outerShdw>
                </a:effectLst>
              </a:rPr>
              <a:t>149/2022</a:t>
            </a:r>
            <a:endParaRPr lang="it-IT" u="sng" cap="small" dirty="0">
              <a:solidFill>
                <a:srgbClr val="0070C0"/>
              </a:solidFill>
              <a:effectLst>
                <a:outerShdw blurRad="38100" dist="38100" dir="2700000" algn="tl">
                  <a:srgbClr val="000000">
                    <a:alpha val="43137"/>
                  </a:srgbClr>
                </a:outerShdw>
              </a:effectLst>
            </a:endParaRPr>
          </a:p>
        </p:txBody>
      </p:sp>
      <p:sp>
        <p:nvSpPr>
          <p:cNvPr id="3" name="Segnaposto contenuto 2">
            <a:extLst>
              <a:ext uri="{FF2B5EF4-FFF2-40B4-BE49-F238E27FC236}">
                <a16:creationId xmlns:a16="http://schemas.microsoft.com/office/drawing/2014/main" id="{DF38DB58-A3D8-4848-80B5-1E56399D3D79}"/>
              </a:ext>
            </a:extLst>
          </p:cNvPr>
          <p:cNvSpPr>
            <a:spLocks noGrp="1"/>
          </p:cNvSpPr>
          <p:nvPr>
            <p:ph idx="1"/>
          </p:nvPr>
        </p:nvSpPr>
        <p:spPr>
          <a:xfrm>
            <a:off x="531223" y="896409"/>
            <a:ext cx="8900159" cy="5144954"/>
          </a:xfrm>
        </p:spPr>
        <p:txBody>
          <a:bodyPr>
            <a:normAutofit fontScale="92500" lnSpcReduction="10000"/>
          </a:bodyPr>
          <a:lstStyle/>
          <a:p>
            <a:pPr algn="just">
              <a:spcBef>
                <a:spcPts val="600"/>
              </a:spcBef>
              <a:spcAft>
                <a:spcPts val="600"/>
              </a:spcAft>
            </a:pPr>
            <a:r>
              <a:rPr lang="it-IT" sz="2000" b="1" dirty="0">
                <a:latin typeface="Garamond" panose="02020404030301010803" pitchFamily="18" charset="0"/>
              </a:rPr>
              <a:t>Capo I</a:t>
            </a:r>
            <a:r>
              <a:rPr lang="it-IT" sz="2000" dirty="0">
                <a:latin typeface="Garamond" panose="02020404030301010803" pitchFamily="18" charset="0"/>
              </a:rPr>
              <a:t>: Modifiche al codice civile e alle disposizioni per l’attuazione del codice civile e disposizioni transitorie (</a:t>
            </a:r>
            <a:r>
              <a:rPr lang="it-IT" sz="2000" b="1" dirty="0">
                <a:latin typeface="Garamond" panose="02020404030301010803" pitchFamily="18" charset="0"/>
              </a:rPr>
              <a:t>artt. 1 - 2</a:t>
            </a:r>
            <a:r>
              <a:rPr lang="it-IT" sz="2000" dirty="0">
                <a:latin typeface="Garamond" panose="02020404030301010803" pitchFamily="18" charset="0"/>
              </a:rPr>
              <a:t>)</a:t>
            </a:r>
          </a:p>
          <a:p>
            <a:pPr algn="just">
              <a:spcBef>
                <a:spcPts val="600"/>
              </a:spcBef>
              <a:spcAft>
                <a:spcPts val="600"/>
              </a:spcAft>
            </a:pPr>
            <a:r>
              <a:rPr lang="it-IT" sz="2000" b="1" dirty="0">
                <a:latin typeface="Garamond" panose="02020404030301010803" pitchFamily="18" charset="0"/>
              </a:rPr>
              <a:t>Capo II</a:t>
            </a:r>
            <a:r>
              <a:rPr lang="it-IT" sz="2000" dirty="0">
                <a:latin typeface="Garamond" panose="02020404030301010803" pitchFamily="18" charset="0"/>
              </a:rPr>
              <a:t>: Modifiche al codice di procedura civile e alle disposizioni per l’attuazione del codice di procedura civile e disposizioni transitorie (</a:t>
            </a:r>
            <a:r>
              <a:rPr lang="it-IT" sz="2000" b="1" dirty="0">
                <a:latin typeface="Garamond" panose="02020404030301010803" pitchFamily="18" charset="0"/>
              </a:rPr>
              <a:t>artt. 3 - 4</a:t>
            </a:r>
            <a:r>
              <a:rPr lang="it-IT" sz="2000" dirty="0">
                <a:latin typeface="Garamond" panose="02020404030301010803" pitchFamily="18" charset="0"/>
              </a:rPr>
              <a:t>)</a:t>
            </a:r>
          </a:p>
          <a:p>
            <a:pPr algn="just">
              <a:spcBef>
                <a:spcPts val="600"/>
              </a:spcBef>
              <a:spcAft>
                <a:spcPts val="600"/>
              </a:spcAft>
            </a:pPr>
            <a:r>
              <a:rPr lang="it-IT" sz="2000" b="1" dirty="0">
                <a:latin typeface="Garamond" panose="02020404030301010803" pitchFamily="18" charset="0"/>
              </a:rPr>
              <a:t>Capo III</a:t>
            </a:r>
            <a:r>
              <a:rPr lang="it-IT" sz="2000" dirty="0">
                <a:latin typeface="Garamond" panose="02020404030301010803" pitchFamily="18" charset="0"/>
              </a:rPr>
              <a:t>: Modifiche al codice penale, al codice di procedura penale e alle norme di attuazione, di coordinamento e transitorie del codice di procedura penale (</a:t>
            </a:r>
            <a:r>
              <a:rPr lang="it-IT" sz="2000" b="1" dirty="0">
                <a:latin typeface="Garamond" panose="02020404030301010803" pitchFamily="18" charset="0"/>
              </a:rPr>
              <a:t>artt. 5 - 6</a:t>
            </a:r>
            <a:r>
              <a:rPr lang="it-IT" sz="2000" dirty="0">
                <a:latin typeface="Garamond" panose="02020404030301010803" pitchFamily="18" charset="0"/>
              </a:rPr>
              <a:t>)</a:t>
            </a:r>
          </a:p>
          <a:p>
            <a:pPr algn="just">
              <a:spcBef>
                <a:spcPts val="600"/>
              </a:spcBef>
              <a:spcAft>
                <a:spcPts val="600"/>
              </a:spcAft>
            </a:pPr>
            <a:r>
              <a:rPr lang="it-IT" sz="2000" b="1" dirty="0">
                <a:latin typeface="Garamond" panose="02020404030301010803" pitchFamily="18" charset="0"/>
              </a:rPr>
              <a:t>Capo IV</a:t>
            </a:r>
            <a:r>
              <a:rPr lang="it-IT" sz="2000" dirty="0">
                <a:latin typeface="Garamond" panose="02020404030301010803" pitchFamily="18" charset="0"/>
              </a:rPr>
              <a:t>: Ulteriori interventi e modiche alle leggi speciali. - </a:t>
            </a:r>
            <a:r>
              <a:rPr lang="it-IT" sz="2000" u="sng" dirty="0">
                <a:latin typeface="Garamond" panose="02020404030301010803" pitchFamily="18" charset="0"/>
              </a:rPr>
              <a:t>Sezione I:</a:t>
            </a:r>
            <a:r>
              <a:rPr lang="it-IT" sz="2000" dirty="0">
                <a:latin typeface="Garamond" panose="02020404030301010803" pitchFamily="18" charset="0"/>
              </a:rPr>
              <a:t> Modifiche in materia di mediazione, negoziazione assistita e arbitrato (</a:t>
            </a:r>
            <a:r>
              <a:rPr lang="it-IT" sz="2000" b="1" dirty="0">
                <a:latin typeface="Garamond" panose="02020404030301010803" pitchFamily="18" charset="0"/>
              </a:rPr>
              <a:t>artt. 7 – 10</a:t>
            </a:r>
            <a:r>
              <a:rPr lang="it-IT" sz="2000" dirty="0">
                <a:latin typeface="Garamond" panose="02020404030301010803" pitchFamily="18" charset="0"/>
              </a:rPr>
              <a:t>).    </a:t>
            </a:r>
            <a:r>
              <a:rPr lang="it-IT" sz="2000" u="sng" dirty="0">
                <a:latin typeface="Garamond" panose="02020404030301010803" pitchFamily="18" charset="0"/>
              </a:rPr>
              <a:t>Sezione II</a:t>
            </a:r>
            <a:r>
              <a:rPr lang="it-IT" sz="2000" dirty="0">
                <a:latin typeface="Garamond" panose="02020404030301010803" pitchFamily="18" charset="0"/>
              </a:rPr>
              <a:t>: Modifiche in materia di processo telematico (</a:t>
            </a:r>
            <a:r>
              <a:rPr lang="it-IT" sz="2000" b="1" dirty="0">
                <a:latin typeface="Garamond" panose="02020404030301010803" pitchFamily="18" charset="0"/>
              </a:rPr>
              <a:t>artt. 11 – 14</a:t>
            </a:r>
            <a:r>
              <a:rPr lang="it-IT" sz="2000" dirty="0">
                <a:latin typeface="Garamond" panose="02020404030301010803" pitchFamily="18" charset="0"/>
              </a:rPr>
              <a:t>).        </a:t>
            </a:r>
            <a:r>
              <a:rPr lang="it-IT" sz="2000" u="sng" dirty="0">
                <a:latin typeface="Garamond" panose="02020404030301010803" pitchFamily="18" charset="0"/>
              </a:rPr>
              <a:t>Sezione III</a:t>
            </a:r>
            <a:r>
              <a:rPr lang="it-IT" sz="2000" dirty="0">
                <a:latin typeface="Garamond" panose="02020404030301010803" pitchFamily="18" charset="0"/>
              </a:rPr>
              <a:t>: Modifiche in materia di processo di I grado e CC.TT.UU. (</a:t>
            </a:r>
            <a:r>
              <a:rPr lang="it-IT" sz="2000" b="1" dirty="0">
                <a:latin typeface="Garamond" panose="02020404030301010803" pitchFamily="18" charset="0"/>
              </a:rPr>
              <a:t>artt. 15 - 16</a:t>
            </a:r>
            <a:r>
              <a:rPr lang="it-IT" sz="2000" dirty="0">
                <a:latin typeface="Garamond" panose="02020404030301010803" pitchFamily="18" charset="0"/>
              </a:rPr>
              <a:t>). </a:t>
            </a:r>
            <a:r>
              <a:rPr lang="it-IT" sz="2000" u="sng" dirty="0">
                <a:latin typeface="Garamond" panose="02020404030301010803" pitchFamily="18" charset="0"/>
              </a:rPr>
              <a:t>Sezione IV:</a:t>
            </a:r>
            <a:r>
              <a:rPr lang="it-IT" sz="2000" dirty="0">
                <a:latin typeface="Garamond" panose="02020404030301010803" pitchFamily="18" charset="0"/>
              </a:rPr>
              <a:t> Modifiche in materia di impugnazioni (</a:t>
            </a:r>
            <a:r>
              <a:rPr lang="it-IT" sz="2000" b="1" dirty="0">
                <a:latin typeface="Garamond" panose="02020404030301010803" pitchFamily="18" charset="0"/>
              </a:rPr>
              <a:t>artt. 17 - 20</a:t>
            </a:r>
            <a:r>
              <a:rPr lang="it-IT" sz="2000" dirty="0">
                <a:latin typeface="Garamond" panose="02020404030301010803" pitchFamily="18" charset="0"/>
              </a:rPr>
              <a:t>). </a:t>
            </a:r>
            <a:r>
              <a:rPr lang="it-IT" sz="2000" u="sng" dirty="0">
                <a:latin typeface="Garamond" panose="02020404030301010803" pitchFamily="18" charset="0"/>
              </a:rPr>
              <a:t>Sezione V</a:t>
            </a:r>
            <a:r>
              <a:rPr lang="it-IT" sz="2000" dirty="0">
                <a:latin typeface="Garamond" panose="02020404030301010803" pitchFamily="18" charset="0"/>
              </a:rPr>
              <a:t>: Ulteriori interventi di volontaria giurisdizione e processo esecutivo (</a:t>
            </a:r>
            <a:r>
              <a:rPr lang="it-IT" sz="2000" b="1" dirty="0">
                <a:latin typeface="Garamond" panose="02020404030301010803" pitchFamily="18" charset="0"/>
              </a:rPr>
              <a:t>artt. 21 – 26</a:t>
            </a:r>
            <a:r>
              <a:rPr lang="it-IT" sz="2000" dirty="0">
                <a:latin typeface="Garamond" panose="02020404030301010803" pitchFamily="18" charset="0"/>
              </a:rPr>
              <a:t>). </a:t>
            </a:r>
            <a:r>
              <a:rPr lang="it-IT" sz="2000" u="sng" dirty="0">
                <a:latin typeface="Garamond" panose="02020404030301010803" pitchFamily="18" charset="0"/>
              </a:rPr>
              <a:t>Sezione VI</a:t>
            </a:r>
            <a:r>
              <a:rPr lang="it-IT" sz="2000" dirty="0">
                <a:latin typeface="Garamond" panose="02020404030301010803" pitchFamily="18" charset="0"/>
              </a:rPr>
              <a:t>: Modifiche relative al procedimento in materia di persone, minorenni e famiglie (</a:t>
            </a:r>
            <a:r>
              <a:rPr lang="it-IT" sz="2000" b="1" dirty="0">
                <a:latin typeface="Garamond" panose="02020404030301010803" pitchFamily="18" charset="0"/>
              </a:rPr>
              <a:t>artt. 27 - 29</a:t>
            </a:r>
            <a:r>
              <a:rPr lang="it-IT" sz="2000" dirty="0">
                <a:latin typeface="Garamond" panose="02020404030301010803" pitchFamily="18" charset="0"/>
              </a:rPr>
              <a:t>). </a:t>
            </a:r>
            <a:r>
              <a:rPr lang="it-IT" sz="2000" u="sng" dirty="0">
                <a:latin typeface="Garamond" panose="02020404030301010803" pitchFamily="18" charset="0"/>
              </a:rPr>
              <a:t>Sezione VII</a:t>
            </a:r>
            <a:r>
              <a:rPr lang="it-IT" sz="2000" dirty="0">
                <a:latin typeface="Garamond" panose="02020404030301010803" pitchFamily="18" charset="0"/>
              </a:rPr>
              <a:t>: Modifiche in materia di tribunale per le persone, per i minorenni e per le famiglie (</a:t>
            </a:r>
            <a:r>
              <a:rPr lang="it-IT" sz="2000" b="1" dirty="0">
                <a:latin typeface="Garamond" panose="02020404030301010803" pitchFamily="18" charset="0"/>
              </a:rPr>
              <a:t>artt. 30 - 34</a:t>
            </a:r>
            <a:r>
              <a:rPr lang="it-IT" sz="2000" dirty="0">
                <a:latin typeface="Garamond" panose="02020404030301010803" pitchFamily="18" charset="0"/>
              </a:rPr>
              <a:t>).</a:t>
            </a:r>
          </a:p>
          <a:p>
            <a:pPr algn="just">
              <a:spcBef>
                <a:spcPts val="600"/>
              </a:spcBef>
              <a:spcAft>
                <a:spcPts val="600"/>
              </a:spcAft>
            </a:pPr>
            <a:r>
              <a:rPr lang="it-IT" sz="2000" b="1" dirty="0">
                <a:latin typeface="Garamond" panose="02020404030301010803" pitchFamily="18" charset="0"/>
              </a:rPr>
              <a:t>Capo V</a:t>
            </a:r>
            <a:r>
              <a:rPr lang="it-IT" sz="2000" dirty="0">
                <a:latin typeface="Garamond" panose="02020404030301010803" pitchFamily="18" charset="0"/>
              </a:rPr>
              <a:t>: Disposizioni transitorie, finanziarie e finali (</a:t>
            </a:r>
            <a:r>
              <a:rPr lang="it-IT" sz="2000" b="1" dirty="0">
                <a:latin typeface="Garamond" panose="02020404030301010803" pitchFamily="18" charset="0"/>
              </a:rPr>
              <a:t>artt. 35 – 52</a:t>
            </a:r>
            <a:r>
              <a:rPr lang="it-IT" sz="2000" dirty="0">
                <a:latin typeface="Garamond" panose="02020404030301010803" pitchFamily="18" charset="0"/>
              </a:rPr>
              <a:t>)</a:t>
            </a:r>
            <a:endParaRPr lang="it-IT" sz="2000" b="1" dirty="0">
              <a:latin typeface="Garamond" panose="02020404030301010803" pitchFamily="18" charset="0"/>
            </a:endParaRPr>
          </a:p>
          <a:p>
            <a:pPr algn="just">
              <a:spcBef>
                <a:spcPts val="600"/>
              </a:spcBef>
              <a:spcAft>
                <a:spcPts val="600"/>
              </a:spcAft>
            </a:pPr>
            <a:endParaRPr lang="it-IT" sz="2000" dirty="0">
              <a:latin typeface="Garamond" panose="02020404030301010803" pitchFamily="18" charset="0"/>
            </a:endParaRPr>
          </a:p>
          <a:p>
            <a:pPr algn="just">
              <a:spcAft>
                <a:spcPts val="600"/>
              </a:spcAft>
            </a:pPr>
            <a:endParaRPr lang="it-IT" sz="2000" dirty="0">
              <a:latin typeface="Garamond" panose="02020404030301010803" pitchFamily="18" charset="0"/>
            </a:endParaRPr>
          </a:p>
          <a:p>
            <a:pPr algn="just">
              <a:spcAft>
                <a:spcPts val="600"/>
              </a:spcAft>
            </a:pPr>
            <a:endParaRPr lang="it-IT" sz="2000" dirty="0">
              <a:latin typeface="Garamond" panose="02020404030301010803" pitchFamily="18" charset="0"/>
            </a:endParaRPr>
          </a:p>
          <a:p>
            <a:pPr algn="just">
              <a:spcAft>
                <a:spcPts val="600"/>
              </a:spcAft>
            </a:pPr>
            <a:endParaRPr lang="it-IT" sz="2000" u="sng"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E33FDF02-044E-4076-8BA4-1E719CC489DE}"/>
              </a:ext>
            </a:extLst>
          </p:cNvPr>
          <p:cNvSpPr>
            <a:spLocks noGrp="1"/>
          </p:cNvSpPr>
          <p:nvPr>
            <p:ph type="ftr" sz="quarter" idx="11"/>
          </p:nvPr>
        </p:nvSpPr>
        <p:spPr/>
        <p:txBody>
          <a:bodyPr/>
          <a:lstStyle/>
          <a:p>
            <a:r>
              <a:rPr lang="it-IT" sz="1000" b="1" cap="small">
                <a:solidFill>
                  <a:schemeClr val="tx1"/>
                </a:solidFill>
              </a:rPr>
              <a:t>Avv. Giancarlo Geraci – La riforma della giustizia: prospettive di cambiamento. Palermo, 28 ottobre 2022</a:t>
            </a:r>
            <a:endParaRPr lang="it-IT" sz="1000" b="1" cap="small" dirty="0">
              <a:solidFill>
                <a:schemeClr val="tx1"/>
              </a:solidFill>
            </a:endParaRPr>
          </a:p>
        </p:txBody>
      </p:sp>
      <p:sp>
        <p:nvSpPr>
          <p:cNvPr id="5" name="Segnaposto numero diapositiva 4">
            <a:extLst>
              <a:ext uri="{FF2B5EF4-FFF2-40B4-BE49-F238E27FC236}">
                <a16:creationId xmlns:a16="http://schemas.microsoft.com/office/drawing/2014/main" id="{41DB2EF0-677D-4222-83CE-0A42FCA87BD8}"/>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6654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1214FD-7370-458F-B535-2971DA4808D0}"/>
              </a:ext>
            </a:extLst>
          </p:cNvPr>
          <p:cNvSpPr>
            <a:spLocks noGrp="1"/>
          </p:cNvSpPr>
          <p:nvPr>
            <p:ph type="ctrTitle"/>
          </p:nvPr>
        </p:nvSpPr>
        <p:spPr/>
        <p:txBody>
          <a:bodyPr/>
          <a:lstStyle/>
          <a:p>
            <a:pPr algn="ctr"/>
            <a:r>
              <a:rPr lang="it-IT" sz="4800" b="1" cap="small" dirty="0">
                <a:solidFill>
                  <a:srgbClr val="0070C0"/>
                </a:solidFill>
              </a:rPr>
              <a:t>B. Il rafforzamento delle procedure </a:t>
            </a:r>
            <a:r>
              <a:rPr lang="it-IT" sz="4800" b="1" cap="small" dirty="0" err="1">
                <a:solidFill>
                  <a:srgbClr val="0070C0"/>
                </a:solidFill>
              </a:rPr>
              <a:t>adr</a:t>
            </a:r>
            <a:endParaRPr lang="it-IT" sz="4800" b="1" cap="small" dirty="0">
              <a:solidFill>
                <a:srgbClr val="0070C0"/>
              </a:solidFill>
            </a:endParaRPr>
          </a:p>
        </p:txBody>
      </p:sp>
      <p:sp>
        <p:nvSpPr>
          <p:cNvPr id="3" name="Sottotitolo 2">
            <a:extLst>
              <a:ext uri="{FF2B5EF4-FFF2-40B4-BE49-F238E27FC236}">
                <a16:creationId xmlns:a16="http://schemas.microsoft.com/office/drawing/2014/main" id="{8BE0251C-C42B-4895-B497-08A4196344D8}"/>
              </a:ext>
            </a:extLst>
          </p:cNvPr>
          <p:cNvSpPr>
            <a:spLocks noGrp="1"/>
          </p:cNvSpPr>
          <p:nvPr>
            <p:ph type="subTitle" idx="1"/>
          </p:nvPr>
        </p:nvSpPr>
        <p:spPr/>
        <p:txBody>
          <a:bodyPr/>
          <a:lstStyle/>
          <a:p>
            <a:pPr algn="ctr"/>
            <a:r>
              <a:rPr lang="it-IT" b="1" cap="small" dirty="0">
                <a:solidFill>
                  <a:schemeClr val="tx1"/>
                </a:solidFill>
                <a:effectLst>
                  <a:outerShdw blurRad="38100" dist="38100" dir="2700000" algn="tl">
                    <a:srgbClr val="000000">
                      <a:alpha val="43137"/>
                    </a:srgbClr>
                  </a:outerShdw>
                </a:effectLst>
              </a:rPr>
              <a:t>Come la riforma Cartabia interviene sulle esistenti procedure ADR</a:t>
            </a:r>
          </a:p>
        </p:txBody>
      </p:sp>
      <p:sp>
        <p:nvSpPr>
          <p:cNvPr id="4" name="Segnaposto piè di pagina 3">
            <a:extLst>
              <a:ext uri="{FF2B5EF4-FFF2-40B4-BE49-F238E27FC236}">
                <a16:creationId xmlns:a16="http://schemas.microsoft.com/office/drawing/2014/main" id="{213F16AD-6700-408F-B860-D5C9AC4818CD}"/>
              </a:ext>
            </a:extLst>
          </p:cNvPr>
          <p:cNvSpPr>
            <a:spLocks noGrp="1"/>
          </p:cNvSpPr>
          <p:nvPr>
            <p:ph type="ftr" sz="quarter" idx="11"/>
          </p:nvPr>
        </p:nvSpPr>
        <p:spPr>
          <a:xfrm>
            <a:off x="2692397" y="5037663"/>
            <a:ext cx="6264503" cy="279400"/>
          </a:xfrm>
        </p:spPr>
        <p:txBody>
          <a:bodyPr/>
          <a:lstStyle/>
          <a:p>
            <a:r>
              <a:rPr lang="it-IT" b="1" cap="small">
                <a:solidFill>
                  <a:schemeClr val="tx1"/>
                </a:solidFill>
              </a:rPr>
              <a:t>Avv. Giancarlo Geraci – La riforma della giustizia: prospettive di cambiamento. Palermo, 28 ottobre 2022</a:t>
            </a:r>
            <a:endParaRPr lang="it-IT" b="1" cap="small" dirty="0">
              <a:solidFill>
                <a:schemeClr val="tx1"/>
              </a:solidFill>
            </a:endParaRPr>
          </a:p>
        </p:txBody>
      </p:sp>
      <p:sp>
        <p:nvSpPr>
          <p:cNvPr id="5" name="Segnaposto numero diapositiva 4">
            <a:extLst>
              <a:ext uri="{FF2B5EF4-FFF2-40B4-BE49-F238E27FC236}">
                <a16:creationId xmlns:a16="http://schemas.microsoft.com/office/drawing/2014/main" id="{45FA4618-6AD1-45EA-9D35-8C93C4AB08D0}"/>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857391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CDED3E-579A-4EB7-AF9F-4132C680418C}"/>
              </a:ext>
            </a:extLst>
          </p:cNvPr>
          <p:cNvSpPr>
            <a:spLocks noGrp="1"/>
          </p:cNvSpPr>
          <p:nvPr>
            <p:ph type="title"/>
          </p:nvPr>
        </p:nvSpPr>
        <p:spPr>
          <a:xfrm>
            <a:off x="677334" y="609600"/>
            <a:ext cx="8596668" cy="753533"/>
          </a:xfrm>
        </p:spPr>
        <p:txBody>
          <a:bodyPr>
            <a:normAutofit/>
          </a:bodyPr>
          <a:lstStyle/>
          <a:p>
            <a:pPr algn="ctr"/>
            <a:r>
              <a:rPr lang="it-IT" sz="4000" cap="small" dirty="0">
                <a:solidFill>
                  <a:srgbClr val="0070C0"/>
                </a:solidFill>
                <a:effectLst>
                  <a:outerShdw blurRad="38100" dist="38100" dir="2700000" algn="tl">
                    <a:srgbClr val="000000">
                      <a:alpha val="43137"/>
                    </a:srgbClr>
                  </a:outerShdw>
                </a:effectLst>
              </a:rPr>
              <a:t>Rafforzamento delle procedure A.D.R.</a:t>
            </a:r>
            <a:endParaRPr lang="it-IT" dirty="0"/>
          </a:p>
        </p:txBody>
      </p:sp>
      <p:sp>
        <p:nvSpPr>
          <p:cNvPr id="3" name="Segnaposto contenuto 2">
            <a:extLst>
              <a:ext uri="{FF2B5EF4-FFF2-40B4-BE49-F238E27FC236}">
                <a16:creationId xmlns:a16="http://schemas.microsoft.com/office/drawing/2014/main" id="{193FAC40-1F56-467C-B3EB-E46548690242}"/>
              </a:ext>
            </a:extLst>
          </p:cNvPr>
          <p:cNvSpPr>
            <a:spLocks noGrp="1"/>
          </p:cNvSpPr>
          <p:nvPr>
            <p:ph idx="1"/>
          </p:nvPr>
        </p:nvSpPr>
        <p:spPr>
          <a:xfrm>
            <a:off x="677334" y="1363134"/>
            <a:ext cx="8596668" cy="4541278"/>
          </a:xfrm>
        </p:spPr>
        <p:txBody>
          <a:bodyPr>
            <a:normAutofit/>
          </a:bodyPr>
          <a:lstStyle/>
          <a:p>
            <a:pPr marL="0" indent="0" algn="ctr">
              <a:buNone/>
            </a:pPr>
            <a:r>
              <a:rPr lang="it-IT" sz="2400" b="1" u="sng" cap="small" dirty="0">
                <a:latin typeface="Garamond" panose="02020404030301010803" pitchFamily="18" charset="0"/>
              </a:rPr>
              <a:t>Principi e obiettivi</a:t>
            </a:r>
          </a:p>
          <a:p>
            <a:pPr algn="just"/>
            <a:r>
              <a:rPr lang="it-IT" sz="2400" dirty="0">
                <a:latin typeface="Garamond" panose="02020404030301010803" pitchFamily="18" charset="0"/>
              </a:rPr>
              <a:t>Degiurisdizionalizzazione delle controversie</a:t>
            </a:r>
          </a:p>
          <a:p>
            <a:pPr marL="0" indent="0" algn="just">
              <a:buNone/>
            </a:pPr>
            <a:endParaRPr lang="it-IT" sz="2400" dirty="0">
              <a:latin typeface="Garamond" panose="02020404030301010803" pitchFamily="18" charset="0"/>
            </a:endParaRPr>
          </a:p>
          <a:p>
            <a:pPr algn="just"/>
            <a:r>
              <a:rPr lang="it-IT" sz="2400" dirty="0">
                <a:latin typeface="Garamond" panose="02020404030301010803" pitchFamily="18" charset="0"/>
              </a:rPr>
              <a:t>Le procedure A.D.R come forme di giustizia complementare di quella ordinaria</a:t>
            </a:r>
          </a:p>
          <a:p>
            <a:pPr marL="0" indent="0" algn="just">
              <a:buNone/>
            </a:pPr>
            <a:endParaRPr lang="it-IT" sz="2400" dirty="0">
              <a:latin typeface="Garamond" panose="02020404030301010803" pitchFamily="18" charset="0"/>
            </a:endParaRPr>
          </a:p>
          <a:p>
            <a:pPr algn="just"/>
            <a:r>
              <a:rPr lang="it-IT" sz="2400" dirty="0">
                <a:latin typeface="Garamond" panose="02020404030301010803" pitchFamily="18" charset="0"/>
              </a:rPr>
              <a:t>Intervento su tutte e tre le forme di procedure di A.D.R.: mediazione, arbitrato e negoziazione assistita</a:t>
            </a: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marL="0" indent="0" algn="just">
              <a:buNone/>
            </a:pPr>
            <a:endParaRPr lang="it-IT" dirty="0"/>
          </a:p>
        </p:txBody>
      </p:sp>
      <p:sp>
        <p:nvSpPr>
          <p:cNvPr id="4" name="Segnaposto piè di pagina 3">
            <a:extLst>
              <a:ext uri="{FF2B5EF4-FFF2-40B4-BE49-F238E27FC236}">
                <a16:creationId xmlns:a16="http://schemas.microsoft.com/office/drawing/2014/main" id="{CF4B0414-C991-4DCD-93CF-261F51FF6B21}"/>
              </a:ext>
            </a:extLst>
          </p:cNvPr>
          <p:cNvSpPr>
            <a:spLocks noGrp="1"/>
          </p:cNvSpPr>
          <p:nvPr>
            <p:ph type="ftr" sz="quarter" idx="11"/>
          </p:nvPr>
        </p:nvSpPr>
        <p:spPr/>
        <p:txBody>
          <a:bodyPr/>
          <a:lstStyle/>
          <a:p>
            <a:r>
              <a:rPr lang="it-IT" sz="1000" b="1" cap="small">
                <a:solidFill>
                  <a:schemeClr val="tx1"/>
                </a:solidFill>
              </a:rPr>
              <a:t>Avv. Giancarlo Geraci – La riforma della giustizia: prospettive di cambiamento. Palermo, 28 ottobre 2022</a:t>
            </a:r>
            <a:endParaRPr lang="it-IT" sz="1000" b="1" cap="small" dirty="0">
              <a:solidFill>
                <a:schemeClr val="tx1"/>
              </a:solidFill>
            </a:endParaRPr>
          </a:p>
        </p:txBody>
      </p:sp>
      <p:sp>
        <p:nvSpPr>
          <p:cNvPr id="5" name="Segnaposto numero diapositiva 4">
            <a:extLst>
              <a:ext uri="{FF2B5EF4-FFF2-40B4-BE49-F238E27FC236}">
                <a16:creationId xmlns:a16="http://schemas.microsoft.com/office/drawing/2014/main" id="{28010E9A-992F-4E0C-89E8-3F4D053C9EE4}"/>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180164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B539FA-88F8-42F8-A4D6-2EBB12665CBC}"/>
              </a:ext>
            </a:extLst>
          </p:cNvPr>
          <p:cNvSpPr>
            <a:spLocks noGrp="1"/>
          </p:cNvSpPr>
          <p:nvPr>
            <p:ph type="title"/>
          </p:nvPr>
        </p:nvSpPr>
        <p:spPr>
          <a:xfrm>
            <a:off x="677334" y="609600"/>
            <a:ext cx="8596668" cy="753533"/>
          </a:xfrm>
        </p:spPr>
        <p:txBody>
          <a:bodyPr/>
          <a:lstStyle/>
          <a:p>
            <a:pPr algn="ctr"/>
            <a:r>
              <a:rPr lang="it-IT" sz="4000" cap="small" dirty="0">
                <a:solidFill>
                  <a:srgbClr val="0070C0"/>
                </a:solidFill>
                <a:effectLst>
                  <a:outerShdw blurRad="38100" dist="38100" dir="2700000" algn="tl">
                    <a:srgbClr val="000000">
                      <a:alpha val="43137"/>
                    </a:srgbClr>
                  </a:outerShdw>
                </a:effectLst>
              </a:rPr>
              <a:t>La mediazione</a:t>
            </a:r>
            <a:endParaRPr lang="it-IT" dirty="0"/>
          </a:p>
        </p:txBody>
      </p:sp>
      <p:sp>
        <p:nvSpPr>
          <p:cNvPr id="3" name="Segnaposto contenuto 2">
            <a:extLst>
              <a:ext uri="{FF2B5EF4-FFF2-40B4-BE49-F238E27FC236}">
                <a16:creationId xmlns:a16="http://schemas.microsoft.com/office/drawing/2014/main" id="{0E88CBEB-18E9-4EB5-A02F-F93994E5D273}"/>
              </a:ext>
            </a:extLst>
          </p:cNvPr>
          <p:cNvSpPr>
            <a:spLocks noGrp="1"/>
          </p:cNvSpPr>
          <p:nvPr>
            <p:ph idx="1"/>
          </p:nvPr>
        </p:nvSpPr>
        <p:spPr>
          <a:xfrm>
            <a:off x="710234" y="1363133"/>
            <a:ext cx="8596668" cy="4678229"/>
          </a:xfrm>
        </p:spPr>
        <p:txBody>
          <a:bodyPr>
            <a:noAutofit/>
          </a:bodyPr>
          <a:lstStyle/>
          <a:p>
            <a:pPr algn="just"/>
            <a:r>
              <a:rPr lang="it-IT" sz="2400" dirty="0">
                <a:latin typeface="Garamond" panose="02020404030301010803" pitchFamily="18" charset="0"/>
              </a:rPr>
              <a:t>Estensione delle materie per le quali è prevista la obbligatorietà della mediazione quale condizione di procedibilità della domanda</a:t>
            </a:r>
          </a:p>
          <a:p>
            <a:pPr algn="just"/>
            <a:r>
              <a:rPr lang="it-IT" sz="2400" dirty="0">
                <a:latin typeface="Garamond" panose="02020404030301010803" pitchFamily="18" charset="0"/>
              </a:rPr>
              <a:t>Ampliamento dei casi in cui la mediazione può essere demandata dal giudice</a:t>
            </a:r>
          </a:p>
          <a:p>
            <a:pPr algn="just"/>
            <a:r>
              <a:rPr lang="it-IT" sz="2400" dirty="0">
                <a:latin typeface="Garamond" panose="02020404030301010803" pitchFamily="18" charset="0"/>
              </a:rPr>
              <a:t>Disciplina dello svolgimento della mediazione in modalità telematica</a:t>
            </a:r>
          </a:p>
          <a:p>
            <a:pPr algn="just"/>
            <a:r>
              <a:rPr lang="it-IT" sz="2400" dirty="0">
                <a:latin typeface="Garamond" panose="02020404030301010803" pitchFamily="18" charset="0"/>
              </a:rPr>
              <a:t>Istituzione del patrocinio a spese dello Stato nei casi di mediazione obbligatoria</a:t>
            </a:r>
          </a:p>
          <a:p>
            <a:pPr algn="just"/>
            <a:r>
              <a:rPr lang="it-IT" sz="2400" dirty="0">
                <a:latin typeface="Garamond" panose="02020404030301010803" pitchFamily="18" charset="0"/>
              </a:rPr>
              <a:t>Fissazione dei requisiti di serietà e di efficienza degli </a:t>
            </a:r>
            <a:r>
              <a:rPr lang="it-IT" sz="2400" dirty="0" err="1">
                <a:latin typeface="Garamond" panose="02020404030301010803" pitchFamily="18" charset="0"/>
              </a:rPr>
              <a:t>OdM</a:t>
            </a:r>
            <a:endParaRPr lang="it-IT" sz="2400" dirty="0">
              <a:latin typeface="Garamond" panose="02020404030301010803" pitchFamily="18" charset="0"/>
            </a:endParaRPr>
          </a:p>
          <a:p>
            <a:pPr algn="just"/>
            <a:r>
              <a:rPr lang="it-IT" sz="2400" dirty="0">
                <a:latin typeface="Garamond" panose="02020404030301010803" pitchFamily="18" charset="0"/>
              </a:rPr>
              <a:t>Aumento del credito d’imposta riconosciuto a favore delle parti e degli </a:t>
            </a:r>
            <a:r>
              <a:rPr lang="it-IT" sz="2400" dirty="0" err="1">
                <a:latin typeface="Garamond" panose="02020404030301010803" pitchFamily="18" charset="0"/>
              </a:rPr>
              <a:t>OdM</a:t>
            </a:r>
            <a:endParaRPr lang="it-IT" sz="2400" dirty="0">
              <a:latin typeface="Garamond" panose="02020404030301010803" pitchFamily="18" charset="0"/>
            </a:endParaRPr>
          </a:p>
          <a:p>
            <a:pPr algn="just"/>
            <a:endParaRPr lang="it-IT" sz="2000"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7431F5E3-BC05-4BF9-94ED-9A96560247AF}"/>
              </a:ext>
            </a:extLst>
          </p:cNvPr>
          <p:cNvSpPr>
            <a:spLocks noGrp="1"/>
          </p:cNvSpPr>
          <p:nvPr>
            <p:ph type="ftr" sz="quarter" idx="11"/>
          </p:nvPr>
        </p:nvSpPr>
        <p:spPr/>
        <p:txBody>
          <a:bodyPr/>
          <a:lstStyle/>
          <a:p>
            <a:r>
              <a:rPr lang="it-IT" sz="1000" b="1" cap="small" dirty="0">
                <a:solidFill>
                  <a:schemeClr val="tx1"/>
                </a:solidFill>
              </a:rPr>
              <a:t>Avv. Giancarlo Geraci – La riforma della giustizia: prospettive di cambiamento. Palermo, 28 ottobre 2022</a:t>
            </a:r>
          </a:p>
        </p:txBody>
      </p:sp>
      <p:sp>
        <p:nvSpPr>
          <p:cNvPr id="5" name="Segnaposto numero diapositiva 4">
            <a:extLst>
              <a:ext uri="{FF2B5EF4-FFF2-40B4-BE49-F238E27FC236}">
                <a16:creationId xmlns:a16="http://schemas.microsoft.com/office/drawing/2014/main" id="{FDAED712-1855-4583-8A07-1D06B5A3D08D}"/>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3008862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1A0988-F404-313A-A34A-D1415C49EBE4}"/>
              </a:ext>
            </a:extLst>
          </p:cNvPr>
          <p:cNvSpPr>
            <a:spLocks noGrp="1"/>
          </p:cNvSpPr>
          <p:nvPr>
            <p:ph type="title"/>
          </p:nvPr>
        </p:nvSpPr>
        <p:spPr>
          <a:xfrm>
            <a:off x="677334" y="609599"/>
            <a:ext cx="8596668" cy="618945"/>
          </a:xfrm>
        </p:spPr>
        <p:txBody>
          <a:bodyPr>
            <a:normAutofit fontScale="90000"/>
          </a:bodyPr>
          <a:lstStyle/>
          <a:p>
            <a:pPr algn="ctr"/>
            <a:r>
              <a:rPr lang="it-IT" sz="3600" cap="small" dirty="0">
                <a:solidFill>
                  <a:srgbClr val="0070C0"/>
                </a:solidFill>
                <a:effectLst>
                  <a:outerShdw blurRad="38100" dist="38100" dir="2700000" algn="tl">
                    <a:srgbClr val="000000">
                      <a:alpha val="43137"/>
                    </a:srgbClr>
                  </a:outerShdw>
                </a:effectLst>
              </a:rPr>
              <a:t>Art. 5 d.lgs. 28/2010</a:t>
            </a:r>
            <a:br>
              <a:rPr lang="it-IT" sz="3600" cap="small" dirty="0">
                <a:solidFill>
                  <a:srgbClr val="0070C0"/>
                </a:solidFill>
                <a:effectLst>
                  <a:outerShdw blurRad="38100" dist="38100" dir="2700000" algn="tl">
                    <a:srgbClr val="000000">
                      <a:alpha val="43137"/>
                    </a:srgbClr>
                  </a:outerShdw>
                </a:effectLst>
              </a:rPr>
            </a:br>
            <a:r>
              <a:rPr lang="it-IT" sz="3100" u="sng" cap="small" dirty="0">
                <a:solidFill>
                  <a:srgbClr val="0070C0"/>
                </a:solidFill>
                <a:effectLst>
                  <a:outerShdw blurRad="38100" dist="38100" dir="2700000" algn="tl">
                    <a:srgbClr val="000000">
                      <a:alpha val="43137"/>
                    </a:srgbClr>
                  </a:outerShdw>
                </a:effectLst>
              </a:rPr>
              <a:t>condizione di procedibilità</a:t>
            </a:r>
            <a:endParaRPr lang="it-IT" u="sng" dirty="0"/>
          </a:p>
        </p:txBody>
      </p:sp>
      <p:sp>
        <p:nvSpPr>
          <p:cNvPr id="3" name="Segnaposto contenuto 2">
            <a:extLst>
              <a:ext uri="{FF2B5EF4-FFF2-40B4-BE49-F238E27FC236}">
                <a16:creationId xmlns:a16="http://schemas.microsoft.com/office/drawing/2014/main" id="{95C81810-054A-3190-8575-816851CA6185}"/>
              </a:ext>
            </a:extLst>
          </p:cNvPr>
          <p:cNvSpPr>
            <a:spLocks noGrp="1"/>
          </p:cNvSpPr>
          <p:nvPr>
            <p:ph sz="half" idx="1"/>
          </p:nvPr>
        </p:nvSpPr>
        <p:spPr>
          <a:xfrm>
            <a:off x="677334" y="1593669"/>
            <a:ext cx="4184035" cy="4447692"/>
          </a:xfrm>
        </p:spPr>
        <p:txBody>
          <a:bodyPr>
            <a:normAutofit fontScale="92500"/>
          </a:bodyPr>
          <a:lstStyle/>
          <a:p>
            <a:pPr marL="0" indent="0" algn="just">
              <a:buNone/>
            </a:pPr>
            <a:r>
              <a:rPr lang="it-IT" b="1" dirty="0">
                <a:latin typeface="Garamond" panose="02020404030301010803" pitchFamily="18" charset="0"/>
              </a:rPr>
              <a:t>1 – bis</a:t>
            </a:r>
            <a:r>
              <a:rPr lang="it-IT" dirty="0">
                <a:latin typeface="Garamond" panose="02020404030301010803" pitchFamily="18" charset="0"/>
              </a:rPr>
              <a:t>. Chi intende esercitare in giudizio un’azione relativa a una controversia in materia di condominio, diritti reali […] è tenuto, assistito dall’avvocato, preliminarmente a esperire il procedimento di mediazione ai sensi del presente decreto.</a:t>
            </a:r>
          </a:p>
          <a:p>
            <a:pPr marL="0" indent="0" algn="just">
              <a:buNone/>
            </a:pPr>
            <a:endParaRPr lang="it-IT" dirty="0">
              <a:latin typeface="Garamond" panose="02020404030301010803" pitchFamily="18" charset="0"/>
            </a:endParaRPr>
          </a:p>
        </p:txBody>
      </p:sp>
      <p:sp>
        <p:nvSpPr>
          <p:cNvPr id="4" name="Segnaposto contenuto 3">
            <a:extLst>
              <a:ext uri="{FF2B5EF4-FFF2-40B4-BE49-F238E27FC236}">
                <a16:creationId xmlns:a16="http://schemas.microsoft.com/office/drawing/2014/main" id="{DE64A583-2DB9-F2B5-6582-0B19850C24F1}"/>
              </a:ext>
            </a:extLst>
          </p:cNvPr>
          <p:cNvSpPr>
            <a:spLocks noGrp="1"/>
          </p:cNvSpPr>
          <p:nvPr>
            <p:ph sz="half" idx="2"/>
          </p:nvPr>
        </p:nvSpPr>
        <p:spPr>
          <a:xfrm>
            <a:off x="5089970" y="1593669"/>
            <a:ext cx="4184034" cy="4447693"/>
          </a:xfrm>
        </p:spPr>
        <p:txBody>
          <a:bodyPr>
            <a:normAutofit fontScale="92500"/>
          </a:bodyPr>
          <a:lstStyle/>
          <a:p>
            <a:pPr marL="0" indent="0" algn="just">
              <a:buNone/>
            </a:pPr>
            <a:r>
              <a:rPr lang="it-IT" b="1" dirty="0">
                <a:latin typeface="Garamond" panose="02020404030301010803" pitchFamily="18" charset="0"/>
              </a:rPr>
              <a:t>1</a:t>
            </a:r>
            <a:r>
              <a:rPr lang="it-IT" dirty="0">
                <a:latin typeface="Garamond" panose="02020404030301010803" pitchFamily="18" charset="0"/>
              </a:rPr>
              <a:t>. Chi intende esercitare in giudizio un’azione relativa a una controversia in materia di condominio, diritti reali […], </a:t>
            </a:r>
            <a:r>
              <a:rPr lang="it-IT" b="1" dirty="0">
                <a:latin typeface="Garamond" panose="02020404030301010803" pitchFamily="18" charset="0"/>
              </a:rPr>
              <a:t>associazione in partecipazione, consorzio, franchising, opera, rete, somministrazione, società di persone e subfornitura</a:t>
            </a:r>
            <a:r>
              <a:rPr lang="it-IT" dirty="0">
                <a:latin typeface="Garamond" panose="02020404030301010803" pitchFamily="18" charset="0"/>
              </a:rPr>
              <a:t>, è tenuto, assistito dall’avvocato, preliminarmente a esperire il procedimento di mediazione ai sensi del presente </a:t>
            </a:r>
            <a:r>
              <a:rPr lang="it-IT" b="1" dirty="0">
                <a:latin typeface="Garamond" panose="02020404030301010803" pitchFamily="18" charset="0"/>
              </a:rPr>
              <a:t>capo</a:t>
            </a:r>
            <a:r>
              <a:rPr lang="it-IT" dirty="0">
                <a:latin typeface="Garamond" panose="02020404030301010803" pitchFamily="18" charset="0"/>
              </a:rPr>
              <a:t>.</a:t>
            </a:r>
          </a:p>
          <a:p>
            <a:pPr marL="0" indent="0" algn="just">
              <a:buNone/>
            </a:pPr>
            <a:r>
              <a:rPr lang="it-IT" b="1" dirty="0">
                <a:latin typeface="Garamond" panose="02020404030301010803" pitchFamily="18" charset="0"/>
              </a:rPr>
              <a:t>2. Nelle controversie di cui al comma 1</a:t>
            </a:r>
            <a:r>
              <a:rPr lang="it-IT" dirty="0">
                <a:latin typeface="Garamond" panose="02020404030301010803" pitchFamily="18" charset="0"/>
              </a:rPr>
              <a:t>, l’esperimento del procedimento di mediazione è condizione di procedibilità […] </a:t>
            </a:r>
            <a:r>
              <a:rPr lang="it-IT" b="1" dirty="0">
                <a:latin typeface="Garamond" panose="02020404030301010803" pitchFamily="18" charset="0"/>
              </a:rPr>
              <a:t>A tale udienza </a:t>
            </a:r>
            <a:r>
              <a:rPr lang="it-IT" dirty="0">
                <a:latin typeface="Garamond" panose="02020404030301010803" pitchFamily="18" charset="0"/>
              </a:rPr>
              <a:t>[</a:t>
            </a:r>
            <a:r>
              <a:rPr lang="it-IT" i="1" dirty="0">
                <a:latin typeface="Garamond" panose="02020404030301010803" pitchFamily="18" charset="0"/>
              </a:rPr>
              <a:t>id est, </a:t>
            </a:r>
            <a:r>
              <a:rPr lang="it-IT" dirty="0">
                <a:latin typeface="Garamond" panose="02020404030301010803" pitchFamily="18" charset="0"/>
              </a:rPr>
              <a:t>la prima]</a:t>
            </a:r>
            <a:r>
              <a:rPr lang="it-IT" b="1" dirty="0">
                <a:latin typeface="Garamond" panose="02020404030301010803" pitchFamily="18" charset="0"/>
              </a:rPr>
              <a:t>, il giudice accerta se la condizione di procedibilità è stata soddisfatta e, in mancanza, dichiara l’improcedibilità della domanda giudiziale</a:t>
            </a:r>
            <a:endParaRPr lang="it-IT" dirty="0">
              <a:latin typeface="Garamond" panose="02020404030301010803" pitchFamily="18" charset="0"/>
            </a:endParaRPr>
          </a:p>
        </p:txBody>
      </p:sp>
      <p:sp>
        <p:nvSpPr>
          <p:cNvPr id="5" name="Segnaposto piè di pagina 4">
            <a:extLst>
              <a:ext uri="{FF2B5EF4-FFF2-40B4-BE49-F238E27FC236}">
                <a16:creationId xmlns:a16="http://schemas.microsoft.com/office/drawing/2014/main" id="{2611DABB-3A67-1DA7-5518-480868322FFF}"/>
              </a:ext>
            </a:extLst>
          </p:cNvPr>
          <p:cNvSpPr>
            <a:spLocks noGrp="1"/>
          </p:cNvSpPr>
          <p:nvPr>
            <p:ph type="ftr" sz="quarter" idx="11"/>
          </p:nvPr>
        </p:nvSpPr>
        <p:spPr/>
        <p:txBody>
          <a:bodyPr/>
          <a:lstStyle/>
          <a:p>
            <a:r>
              <a:rPr lang="it-IT" sz="900" b="1" cap="small" dirty="0">
                <a:solidFill>
                  <a:schemeClr val="tx1"/>
                </a:solidFill>
              </a:rPr>
              <a:t>Avv. Giancarlo Geraci – La riforma della giustizia: prospettive di cambiamento. Palermo, 28 ottobre 2022</a:t>
            </a:r>
          </a:p>
        </p:txBody>
      </p:sp>
      <p:sp>
        <p:nvSpPr>
          <p:cNvPr id="6" name="Segnaposto numero diapositiva 5">
            <a:extLst>
              <a:ext uri="{FF2B5EF4-FFF2-40B4-BE49-F238E27FC236}">
                <a16:creationId xmlns:a16="http://schemas.microsoft.com/office/drawing/2014/main" id="{75633191-05A6-F989-5D72-E2D53B8F649E}"/>
              </a:ext>
            </a:extLst>
          </p:cNvPr>
          <p:cNvSpPr>
            <a:spLocks noGrp="1"/>
          </p:cNvSpPr>
          <p:nvPr>
            <p:ph type="sldNum" sz="quarter" idx="12"/>
          </p:nvPr>
        </p:nvSpPr>
        <p:spPr/>
        <p:txBody>
          <a:bodyPr/>
          <a:lstStyle/>
          <a:p>
            <a:fld id="{6FF9F0C5-380F-41C2-899A-BAC0F0927E16}" type="slidenum">
              <a:rPr lang="en-US" smtClean="0"/>
              <a:t>13</a:t>
            </a:fld>
            <a:endParaRPr lang="en-US" dirty="0"/>
          </a:p>
        </p:txBody>
      </p:sp>
    </p:spTree>
    <p:extLst>
      <p:ext uri="{BB962C8B-B14F-4D97-AF65-F5344CB8AC3E}">
        <p14:creationId xmlns:p14="http://schemas.microsoft.com/office/powerpoint/2010/main" val="2800619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DA84A1-8F95-98E5-3EA0-63E95F806699}"/>
              </a:ext>
            </a:extLst>
          </p:cNvPr>
          <p:cNvSpPr>
            <a:spLocks noGrp="1"/>
          </p:cNvSpPr>
          <p:nvPr>
            <p:ph type="title"/>
          </p:nvPr>
        </p:nvSpPr>
        <p:spPr>
          <a:xfrm>
            <a:off x="677334" y="609600"/>
            <a:ext cx="8596668" cy="1097280"/>
          </a:xfrm>
        </p:spPr>
        <p:txBody>
          <a:bodyPr>
            <a:normAutofit fontScale="90000"/>
          </a:bodyPr>
          <a:lstStyle/>
          <a:p>
            <a:pPr algn="ctr"/>
            <a:r>
              <a:rPr lang="it-IT" sz="4000" cap="small" dirty="0">
                <a:solidFill>
                  <a:srgbClr val="0070C0"/>
                </a:solidFill>
                <a:effectLst>
                  <a:outerShdw blurRad="38100" dist="38100" dir="2700000" algn="tl">
                    <a:srgbClr val="000000">
                      <a:alpha val="43137"/>
                    </a:srgbClr>
                  </a:outerShdw>
                </a:effectLst>
              </a:rPr>
              <a:t>Art. 5 </a:t>
            </a:r>
            <a:r>
              <a:rPr lang="it-IT" sz="4000" i="1" cap="small" dirty="0">
                <a:solidFill>
                  <a:srgbClr val="0070C0"/>
                </a:solidFill>
                <a:effectLst>
                  <a:outerShdw blurRad="38100" dist="38100" dir="2700000" algn="tl">
                    <a:srgbClr val="000000">
                      <a:alpha val="43137"/>
                    </a:srgbClr>
                  </a:outerShdw>
                </a:effectLst>
              </a:rPr>
              <a:t>bis </a:t>
            </a:r>
            <a:r>
              <a:rPr lang="it-IT" sz="4000" cap="small" dirty="0">
                <a:solidFill>
                  <a:srgbClr val="0070C0"/>
                </a:solidFill>
                <a:effectLst>
                  <a:outerShdw blurRad="38100" dist="38100" dir="2700000" algn="tl">
                    <a:srgbClr val="000000">
                      <a:alpha val="43137"/>
                    </a:srgbClr>
                  </a:outerShdw>
                </a:effectLst>
              </a:rPr>
              <a:t>d.lgs. 28/2010</a:t>
            </a:r>
            <a:br>
              <a:rPr lang="it-IT" sz="4000" cap="small" dirty="0">
                <a:solidFill>
                  <a:srgbClr val="0070C0"/>
                </a:solidFill>
                <a:effectLst>
                  <a:outerShdw blurRad="38100" dist="38100" dir="2700000" algn="tl">
                    <a:srgbClr val="000000">
                      <a:alpha val="43137"/>
                    </a:srgbClr>
                  </a:outerShdw>
                </a:effectLst>
              </a:rPr>
            </a:br>
            <a:r>
              <a:rPr lang="it-IT" sz="3600" u="sng" cap="small" dirty="0">
                <a:solidFill>
                  <a:srgbClr val="0070C0"/>
                </a:solidFill>
                <a:effectLst>
                  <a:outerShdw blurRad="38100" dist="38100" dir="2700000" algn="tl">
                    <a:srgbClr val="000000">
                      <a:alpha val="43137"/>
                    </a:srgbClr>
                  </a:outerShdw>
                </a:effectLst>
              </a:rPr>
              <a:t>Proc. di opposizione a </a:t>
            </a:r>
            <a:r>
              <a:rPr lang="it-IT" sz="3600" u="sng" cap="small" dirty="0" err="1">
                <a:solidFill>
                  <a:srgbClr val="0070C0"/>
                </a:solidFill>
                <a:effectLst>
                  <a:outerShdw blurRad="38100" dist="38100" dir="2700000" algn="tl">
                    <a:srgbClr val="000000">
                      <a:alpha val="43137"/>
                    </a:srgbClr>
                  </a:outerShdw>
                </a:effectLst>
              </a:rPr>
              <a:t>d.i</a:t>
            </a:r>
            <a:r>
              <a:rPr lang="it-IT" sz="3600" u="sng" cap="small" dirty="0">
                <a:solidFill>
                  <a:srgbClr val="0070C0"/>
                </a:solidFill>
                <a:effectLst>
                  <a:outerShdw blurRad="38100" dist="38100" dir="2700000" algn="tl">
                    <a:srgbClr val="000000">
                      <a:alpha val="43137"/>
                    </a:srgbClr>
                  </a:outerShdw>
                </a:effectLst>
              </a:rPr>
              <a:t>.</a:t>
            </a:r>
            <a:endParaRPr lang="it-IT" dirty="0"/>
          </a:p>
        </p:txBody>
      </p:sp>
      <p:sp>
        <p:nvSpPr>
          <p:cNvPr id="3" name="Segnaposto contenuto 2">
            <a:extLst>
              <a:ext uri="{FF2B5EF4-FFF2-40B4-BE49-F238E27FC236}">
                <a16:creationId xmlns:a16="http://schemas.microsoft.com/office/drawing/2014/main" id="{6A24A0BA-7E30-F2D2-E2BE-79119315ECCE}"/>
              </a:ext>
            </a:extLst>
          </p:cNvPr>
          <p:cNvSpPr>
            <a:spLocks noGrp="1"/>
          </p:cNvSpPr>
          <p:nvPr>
            <p:ph sz="half" idx="1"/>
          </p:nvPr>
        </p:nvSpPr>
        <p:spPr>
          <a:xfrm>
            <a:off x="677335" y="1795464"/>
            <a:ext cx="4019196" cy="4245897"/>
          </a:xfrm>
        </p:spPr>
        <p:txBody>
          <a:bodyPr>
            <a:normAutofit/>
          </a:bodyPr>
          <a:lstStyle/>
          <a:p>
            <a:pPr marL="0" indent="0">
              <a:buNone/>
            </a:pPr>
            <a:endParaRPr lang="it-IT" dirty="0">
              <a:latin typeface="Garamond" panose="02020404030301010803" pitchFamily="18" charset="0"/>
            </a:endParaRPr>
          </a:p>
        </p:txBody>
      </p:sp>
      <p:sp>
        <p:nvSpPr>
          <p:cNvPr id="4" name="Segnaposto contenuto 3">
            <a:extLst>
              <a:ext uri="{FF2B5EF4-FFF2-40B4-BE49-F238E27FC236}">
                <a16:creationId xmlns:a16="http://schemas.microsoft.com/office/drawing/2014/main" id="{0018CBE5-170A-6F50-5383-9E0ACB2019B8}"/>
              </a:ext>
            </a:extLst>
          </p:cNvPr>
          <p:cNvSpPr>
            <a:spLocks noGrp="1"/>
          </p:cNvSpPr>
          <p:nvPr>
            <p:ph sz="half" idx="2"/>
          </p:nvPr>
        </p:nvSpPr>
        <p:spPr>
          <a:xfrm>
            <a:off x="4902926" y="1795465"/>
            <a:ext cx="4206240" cy="4245898"/>
          </a:xfrm>
        </p:spPr>
        <p:txBody>
          <a:bodyPr>
            <a:normAutofit/>
          </a:bodyPr>
          <a:lstStyle/>
          <a:p>
            <a:pPr marL="0" indent="0" algn="just">
              <a:buNone/>
            </a:pPr>
            <a:r>
              <a:rPr lang="it-IT" b="1" dirty="0">
                <a:latin typeface="Garamond" panose="02020404030301010803" pitchFamily="18" charset="0"/>
              </a:rPr>
              <a:t>1. </a:t>
            </a:r>
            <a:r>
              <a:rPr lang="it-IT" sz="1600" b="1" dirty="0">
                <a:latin typeface="Garamond" panose="02020404030301010803" pitchFamily="18" charset="0"/>
              </a:rPr>
              <a:t>Quando l’azione di cui all’articolo 5, comma 1, è stata introdotta con ricorso per decreto ingiuntivo, nel procedimento di opposizione l’onere di presentare la domanda di mediazione grava sulla parte che ha proposto ricorso per decreto ingiuntivo. Il giudice alla prima udienza provvede sulle istanze di concessione e sospensione della provvisoria esecuzione se formulate e, accertato il mancato esperimento del tentativo obbligatorio di mediazione, fissa la successiva udienza dopo la scadenza del termine di cui all’art. 6. A tale udienza, se la mediazione non è stata esperita, dichiara l’improcedibilità della domanda giudiziale.. </a:t>
            </a:r>
            <a:r>
              <a:rPr lang="it-IT" sz="1600" dirty="0">
                <a:latin typeface="Garamond" panose="02020404030301010803" pitchFamily="18" charset="0"/>
              </a:rPr>
              <a:t> </a:t>
            </a:r>
            <a:endParaRPr lang="it-IT" dirty="0">
              <a:latin typeface="Garamond" panose="02020404030301010803" pitchFamily="18" charset="0"/>
            </a:endParaRPr>
          </a:p>
        </p:txBody>
      </p:sp>
      <p:sp>
        <p:nvSpPr>
          <p:cNvPr id="5" name="Segnaposto piè di pagina 4">
            <a:extLst>
              <a:ext uri="{FF2B5EF4-FFF2-40B4-BE49-F238E27FC236}">
                <a16:creationId xmlns:a16="http://schemas.microsoft.com/office/drawing/2014/main" id="{B25DE29A-108E-6ABD-2F5D-977E99476369}"/>
              </a:ext>
            </a:extLst>
          </p:cNvPr>
          <p:cNvSpPr>
            <a:spLocks noGrp="1"/>
          </p:cNvSpPr>
          <p:nvPr>
            <p:ph type="ftr" sz="quarter" idx="11"/>
          </p:nvPr>
        </p:nvSpPr>
        <p:spPr/>
        <p:txBody>
          <a:bodyPr/>
          <a:lstStyle/>
          <a:p>
            <a:r>
              <a:rPr lang="it-IT" sz="900" b="1" cap="small" dirty="0">
                <a:solidFill>
                  <a:schemeClr val="tx1"/>
                </a:solidFill>
              </a:rPr>
              <a:t>Avv. Giancarlo Geraci – La riforma della giustizia: prospettive di cambiamento. Palermo, 28 ottobre 2022</a:t>
            </a:r>
          </a:p>
        </p:txBody>
      </p:sp>
      <p:sp>
        <p:nvSpPr>
          <p:cNvPr id="6" name="Segnaposto numero diapositiva 5">
            <a:extLst>
              <a:ext uri="{FF2B5EF4-FFF2-40B4-BE49-F238E27FC236}">
                <a16:creationId xmlns:a16="http://schemas.microsoft.com/office/drawing/2014/main" id="{63342C20-4C3A-CC46-984C-BFD6740F2FDA}"/>
              </a:ext>
            </a:extLst>
          </p:cNvPr>
          <p:cNvSpPr>
            <a:spLocks noGrp="1"/>
          </p:cNvSpPr>
          <p:nvPr>
            <p:ph type="sldNum" sz="quarter" idx="12"/>
          </p:nvPr>
        </p:nvSpPr>
        <p:spPr/>
        <p:txBody>
          <a:bodyPr/>
          <a:lstStyle/>
          <a:p>
            <a:fld id="{6FF9F0C5-380F-41C2-899A-BAC0F0927E16}" type="slidenum">
              <a:rPr lang="en-US" smtClean="0"/>
              <a:t>14</a:t>
            </a:fld>
            <a:endParaRPr lang="en-US" dirty="0"/>
          </a:p>
        </p:txBody>
      </p:sp>
    </p:spTree>
    <p:extLst>
      <p:ext uri="{BB962C8B-B14F-4D97-AF65-F5344CB8AC3E}">
        <p14:creationId xmlns:p14="http://schemas.microsoft.com/office/powerpoint/2010/main" val="2710349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4E7A15-F0A4-7CE1-89E2-D7F4B14B2286}"/>
              </a:ext>
            </a:extLst>
          </p:cNvPr>
          <p:cNvSpPr>
            <a:spLocks noGrp="1"/>
          </p:cNvSpPr>
          <p:nvPr>
            <p:ph type="title"/>
          </p:nvPr>
        </p:nvSpPr>
        <p:spPr/>
        <p:txBody>
          <a:bodyPr/>
          <a:lstStyle/>
          <a:p>
            <a:pPr algn="ctr"/>
            <a:r>
              <a:rPr lang="it-IT" sz="4000" cap="small" dirty="0">
                <a:solidFill>
                  <a:srgbClr val="0070C0"/>
                </a:solidFill>
                <a:effectLst>
                  <a:outerShdw blurRad="38100" dist="38100" dir="2700000" algn="tl">
                    <a:srgbClr val="000000">
                      <a:alpha val="43137"/>
                    </a:srgbClr>
                  </a:outerShdw>
                </a:effectLst>
              </a:rPr>
              <a:t>Art. 5 </a:t>
            </a:r>
            <a:r>
              <a:rPr lang="it-IT" sz="4000" i="1" cap="small" dirty="0">
                <a:solidFill>
                  <a:srgbClr val="0070C0"/>
                </a:solidFill>
                <a:effectLst>
                  <a:outerShdw blurRad="38100" dist="38100" dir="2700000" algn="tl">
                    <a:srgbClr val="000000">
                      <a:alpha val="43137"/>
                    </a:srgbClr>
                  </a:outerShdw>
                </a:effectLst>
              </a:rPr>
              <a:t>quater </a:t>
            </a:r>
            <a:r>
              <a:rPr lang="it-IT" sz="4000" cap="small" dirty="0">
                <a:solidFill>
                  <a:srgbClr val="0070C0"/>
                </a:solidFill>
                <a:effectLst>
                  <a:outerShdw blurRad="38100" dist="38100" dir="2700000" algn="tl">
                    <a:srgbClr val="000000">
                      <a:alpha val="43137"/>
                    </a:srgbClr>
                  </a:outerShdw>
                </a:effectLst>
              </a:rPr>
              <a:t>d.lgs. 28/2010</a:t>
            </a:r>
            <a:br>
              <a:rPr lang="it-IT" sz="4000" cap="small" dirty="0">
                <a:solidFill>
                  <a:srgbClr val="0070C0"/>
                </a:solidFill>
                <a:effectLst>
                  <a:outerShdw blurRad="38100" dist="38100" dir="2700000" algn="tl">
                    <a:srgbClr val="000000">
                      <a:alpha val="43137"/>
                    </a:srgbClr>
                  </a:outerShdw>
                </a:effectLst>
              </a:rPr>
            </a:br>
            <a:r>
              <a:rPr lang="it-IT" sz="3600" u="sng" cap="small" dirty="0">
                <a:solidFill>
                  <a:srgbClr val="0070C0"/>
                </a:solidFill>
                <a:effectLst>
                  <a:outerShdw blurRad="38100" dist="38100" dir="2700000" algn="tl">
                    <a:srgbClr val="000000">
                      <a:alpha val="43137"/>
                    </a:srgbClr>
                  </a:outerShdw>
                </a:effectLst>
              </a:rPr>
              <a:t>Mediazione demandata dal giudice</a:t>
            </a:r>
            <a:endParaRPr lang="it-IT" dirty="0"/>
          </a:p>
        </p:txBody>
      </p:sp>
      <p:sp>
        <p:nvSpPr>
          <p:cNvPr id="3" name="Segnaposto contenuto 2">
            <a:extLst>
              <a:ext uri="{FF2B5EF4-FFF2-40B4-BE49-F238E27FC236}">
                <a16:creationId xmlns:a16="http://schemas.microsoft.com/office/drawing/2014/main" id="{A5B65ED5-3D20-E074-99A8-79D70ACA5581}"/>
              </a:ext>
            </a:extLst>
          </p:cNvPr>
          <p:cNvSpPr>
            <a:spLocks noGrp="1"/>
          </p:cNvSpPr>
          <p:nvPr>
            <p:ph sz="half" idx="1"/>
          </p:nvPr>
        </p:nvSpPr>
        <p:spPr/>
        <p:txBody>
          <a:bodyPr/>
          <a:lstStyle/>
          <a:p>
            <a:endParaRPr lang="it-IT"/>
          </a:p>
        </p:txBody>
      </p:sp>
      <p:sp>
        <p:nvSpPr>
          <p:cNvPr id="4" name="Segnaposto contenuto 3">
            <a:extLst>
              <a:ext uri="{FF2B5EF4-FFF2-40B4-BE49-F238E27FC236}">
                <a16:creationId xmlns:a16="http://schemas.microsoft.com/office/drawing/2014/main" id="{3FCFC271-1163-638B-F30D-9F9F5551EAF8}"/>
              </a:ext>
            </a:extLst>
          </p:cNvPr>
          <p:cNvSpPr>
            <a:spLocks noGrp="1"/>
          </p:cNvSpPr>
          <p:nvPr>
            <p:ph sz="half" idx="2"/>
          </p:nvPr>
        </p:nvSpPr>
        <p:spPr/>
        <p:txBody>
          <a:bodyPr/>
          <a:lstStyle/>
          <a:p>
            <a:pPr marL="0" indent="0" algn="just">
              <a:buNone/>
            </a:pPr>
            <a:r>
              <a:rPr lang="it-IT" b="1" dirty="0">
                <a:latin typeface="Garamond" panose="02020404030301010803" pitchFamily="18" charset="0"/>
              </a:rPr>
              <a:t>1. Il giudice, anche in sede di giudizio di appello, fino al momento della precisazione delle conclusioni, valutata la natura della causa, lo stato dell’istruzione, il comportamento delle parti e ogni altra circostanza, può disporre, con ordinanza motivata, l’esperimento di un procedimento di mediazione […].</a:t>
            </a:r>
          </a:p>
          <a:p>
            <a:pPr marL="0" indent="0" algn="just">
              <a:buNone/>
            </a:pPr>
            <a:r>
              <a:rPr lang="it-IT" b="1" dirty="0">
                <a:latin typeface="Garamond" panose="02020404030301010803" pitchFamily="18" charset="0"/>
              </a:rPr>
              <a:t>2. La mediazione demandata dal giudice è condizione di procedibilità della domanda giudiziale […].</a:t>
            </a:r>
          </a:p>
          <a:p>
            <a:pPr algn="just">
              <a:buAutoNum type="arabicPeriod"/>
            </a:pPr>
            <a:endParaRPr lang="it-IT" b="1" dirty="0">
              <a:latin typeface="Garamond" panose="02020404030301010803" pitchFamily="18" charset="0"/>
            </a:endParaRPr>
          </a:p>
          <a:p>
            <a:pPr>
              <a:buAutoNum type="arabicPeriod"/>
            </a:pPr>
            <a:endParaRPr lang="it-IT" dirty="0"/>
          </a:p>
        </p:txBody>
      </p:sp>
      <p:sp>
        <p:nvSpPr>
          <p:cNvPr id="5" name="Segnaposto piè di pagina 4">
            <a:extLst>
              <a:ext uri="{FF2B5EF4-FFF2-40B4-BE49-F238E27FC236}">
                <a16:creationId xmlns:a16="http://schemas.microsoft.com/office/drawing/2014/main" id="{3911DE15-9531-F302-3E19-95DFCD00FBDA}"/>
              </a:ext>
            </a:extLst>
          </p:cNvPr>
          <p:cNvSpPr>
            <a:spLocks noGrp="1"/>
          </p:cNvSpPr>
          <p:nvPr>
            <p:ph type="ftr" sz="quarter" idx="11"/>
          </p:nvPr>
        </p:nvSpPr>
        <p:spPr/>
        <p:txBody>
          <a:bodyPr/>
          <a:lstStyle/>
          <a:p>
            <a:r>
              <a:rPr lang="it-IT" sz="900" b="1" cap="small" dirty="0">
                <a:solidFill>
                  <a:schemeClr val="tx1"/>
                </a:solidFill>
              </a:rPr>
              <a:t>Avv. Giancarlo Geraci – La riforma della giustizia: prospettive di cambiamento. Palermo, 28 ottobre 2022</a:t>
            </a:r>
          </a:p>
        </p:txBody>
      </p:sp>
      <p:sp>
        <p:nvSpPr>
          <p:cNvPr id="6" name="Segnaposto numero diapositiva 5">
            <a:extLst>
              <a:ext uri="{FF2B5EF4-FFF2-40B4-BE49-F238E27FC236}">
                <a16:creationId xmlns:a16="http://schemas.microsoft.com/office/drawing/2014/main" id="{80EE06DC-2F48-99F3-0EAF-E73933AC69F1}"/>
              </a:ext>
            </a:extLst>
          </p:cNvPr>
          <p:cNvSpPr>
            <a:spLocks noGrp="1"/>
          </p:cNvSpPr>
          <p:nvPr>
            <p:ph type="sldNum" sz="quarter" idx="12"/>
          </p:nvPr>
        </p:nvSpPr>
        <p:spPr/>
        <p:txBody>
          <a:bodyPr/>
          <a:lstStyle/>
          <a:p>
            <a:fld id="{6FF9F0C5-380F-41C2-899A-BAC0F0927E16}" type="slidenum">
              <a:rPr lang="en-US" smtClean="0"/>
              <a:t>15</a:t>
            </a:fld>
            <a:endParaRPr lang="en-US" dirty="0"/>
          </a:p>
        </p:txBody>
      </p:sp>
    </p:spTree>
    <p:extLst>
      <p:ext uri="{BB962C8B-B14F-4D97-AF65-F5344CB8AC3E}">
        <p14:creationId xmlns:p14="http://schemas.microsoft.com/office/powerpoint/2010/main" val="1311805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843DB81-49F0-936B-C57A-0832A0FAB5D8}"/>
              </a:ext>
            </a:extLst>
          </p:cNvPr>
          <p:cNvSpPr>
            <a:spLocks noGrp="1"/>
          </p:cNvSpPr>
          <p:nvPr>
            <p:ph type="title"/>
          </p:nvPr>
        </p:nvSpPr>
        <p:spPr>
          <a:xfrm>
            <a:off x="677334" y="609600"/>
            <a:ext cx="8596668" cy="1227909"/>
          </a:xfrm>
        </p:spPr>
        <p:txBody>
          <a:bodyPr>
            <a:normAutofit/>
          </a:bodyPr>
          <a:lstStyle/>
          <a:p>
            <a:pPr algn="ctr"/>
            <a:r>
              <a:rPr lang="it-IT" cap="small" dirty="0">
                <a:solidFill>
                  <a:srgbClr val="0070C0"/>
                </a:solidFill>
                <a:effectLst>
                  <a:outerShdw blurRad="38100" dist="38100" dir="2700000" algn="tl">
                    <a:srgbClr val="000000">
                      <a:alpha val="43137"/>
                    </a:srgbClr>
                  </a:outerShdw>
                </a:effectLst>
              </a:rPr>
              <a:t>Art. 6 d.lgs. 28/2010</a:t>
            </a:r>
            <a:br>
              <a:rPr lang="it-IT" cap="small" dirty="0">
                <a:solidFill>
                  <a:srgbClr val="0070C0"/>
                </a:solidFill>
                <a:effectLst>
                  <a:outerShdw blurRad="38100" dist="38100" dir="2700000" algn="tl">
                    <a:srgbClr val="000000">
                      <a:alpha val="43137"/>
                    </a:srgbClr>
                  </a:outerShdw>
                </a:effectLst>
              </a:rPr>
            </a:br>
            <a:r>
              <a:rPr lang="it-IT" u="sng" cap="small" dirty="0">
                <a:solidFill>
                  <a:srgbClr val="0070C0"/>
                </a:solidFill>
                <a:effectLst>
                  <a:outerShdw blurRad="38100" dist="38100" dir="2700000" algn="tl">
                    <a:srgbClr val="000000">
                      <a:alpha val="43137"/>
                    </a:srgbClr>
                  </a:outerShdw>
                </a:effectLst>
              </a:rPr>
              <a:t>Durata</a:t>
            </a:r>
            <a:endParaRPr lang="it-IT" sz="3200" u="sng" dirty="0"/>
          </a:p>
        </p:txBody>
      </p:sp>
      <p:sp>
        <p:nvSpPr>
          <p:cNvPr id="3" name="Segnaposto contenuto 2">
            <a:extLst>
              <a:ext uri="{FF2B5EF4-FFF2-40B4-BE49-F238E27FC236}">
                <a16:creationId xmlns:a16="http://schemas.microsoft.com/office/drawing/2014/main" id="{896DFEC8-8C14-0C0A-BF35-CED7945AC80F}"/>
              </a:ext>
            </a:extLst>
          </p:cNvPr>
          <p:cNvSpPr>
            <a:spLocks noGrp="1"/>
          </p:cNvSpPr>
          <p:nvPr>
            <p:ph sz="half" idx="1"/>
          </p:nvPr>
        </p:nvSpPr>
        <p:spPr>
          <a:xfrm>
            <a:off x="677334" y="2055223"/>
            <a:ext cx="4184035" cy="3986138"/>
          </a:xfrm>
        </p:spPr>
        <p:txBody>
          <a:bodyPr>
            <a:normAutofit fontScale="92500" lnSpcReduction="20000"/>
          </a:bodyPr>
          <a:lstStyle/>
          <a:p>
            <a:pPr marL="0" indent="0" algn="just">
              <a:buNone/>
            </a:pPr>
            <a:r>
              <a:rPr lang="it-IT" sz="2000" b="1" dirty="0">
                <a:latin typeface="Garamond" panose="02020404030301010803" pitchFamily="18" charset="0"/>
              </a:rPr>
              <a:t>1. </a:t>
            </a:r>
            <a:r>
              <a:rPr lang="it-IT" sz="2000" dirty="0">
                <a:latin typeface="Garamond" panose="02020404030301010803" pitchFamily="18" charset="0"/>
              </a:rPr>
              <a:t>Il procedimento di mediazione ha una durata non superiore a tre mesi.</a:t>
            </a:r>
          </a:p>
          <a:p>
            <a:pPr marL="0" indent="0" algn="just">
              <a:buNone/>
            </a:pPr>
            <a:r>
              <a:rPr lang="it-IT" sz="2000" b="1" dirty="0">
                <a:latin typeface="Garamond" panose="02020404030301010803" pitchFamily="18" charset="0"/>
              </a:rPr>
              <a:t>2. </a:t>
            </a:r>
            <a:r>
              <a:rPr lang="it-IT" sz="2000" dirty="0">
                <a:latin typeface="Garamond" panose="02020404030301010803" pitchFamily="18" charset="0"/>
              </a:rPr>
              <a:t>Il termine di cui al comma 1 decorre dalla data di deposito della domanda di mediazione o dalla scadenza di quello fissato dal giudice per il deposito della stessa e, anche nei casi in cui il giudice dispone il rinvio della causa ai sensi del sesto o del settimo periodo del comma 1-bis dell’articolo 5 ovvero ai sensi del comma 2 dell’articolo 5 ma non è soggetto a sospensione feriale</a:t>
            </a:r>
          </a:p>
          <a:p>
            <a:pPr marL="457200" indent="-457200" algn="just">
              <a:buAutoNum type="arabicPeriod"/>
            </a:pPr>
            <a:endParaRPr lang="it-IT" sz="2000" dirty="0">
              <a:latin typeface="Garamond" panose="02020404030301010803" pitchFamily="18" charset="0"/>
            </a:endParaRPr>
          </a:p>
        </p:txBody>
      </p:sp>
      <p:sp>
        <p:nvSpPr>
          <p:cNvPr id="4" name="Segnaposto contenuto 3">
            <a:extLst>
              <a:ext uri="{FF2B5EF4-FFF2-40B4-BE49-F238E27FC236}">
                <a16:creationId xmlns:a16="http://schemas.microsoft.com/office/drawing/2014/main" id="{A2804BFE-5212-196C-2183-202EA4238F0E}"/>
              </a:ext>
            </a:extLst>
          </p:cNvPr>
          <p:cNvSpPr>
            <a:spLocks noGrp="1"/>
          </p:cNvSpPr>
          <p:nvPr>
            <p:ph sz="half" idx="2"/>
          </p:nvPr>
        </p:nvSpPr>
        <p:spPr>
          <a:xfrm>
            <a:off x="5089970" y="1994263"/>
            <a:ext cx="4184034" cy="4047099"/>
          </a:xfrm>
        </p:spPr>
        <p:txBody>
          <a:bodyPr>
            <a:normAutofit fontScale="92500" lnSpcReduction="20000"/>
          </a:bodyPr>
          <a:lstStyle/>
          <a:p>
            <a:pPr marL="0" indent="0" algn="just">
              <a:buNone/>
            </a:pPr>
            <a:r>
              <a:rPr lang="it-IT" sz="2000" b="1" dirty="0">
                <a:latin typeface="Garamond" panose="02020404030301010803" pitchFamily="18" charset="0"/>
              </a:rPr>
              <a:t>1. </a:t>
            </a:r>
            <a:r>
              <a:rPr lang="it-IT" sz="2000" dirty="0">
                <a:latin typeface="Garamond" panose="02020404030301010803" pitchFamily="18" charset="0"/>
              </a:rPr>
              <a:t>Il procedimento di mediazione ha una durata non superiore a tre mesi</a:t>
            </a:r>
            <a:r>
              <a:rPr lang="it-IT" sz="2000" b="1" dirty="0">
                <a:latin typeface="Garamond" panose="02020404030301010803" pitchFamily="18" charset="0"/>
              </a:rPr>
              <a:t>, prorogabile di ulteriori tre mesi dopo la sua instaurazione e prima della sua scadenza con accordo scritto delle parti</a:t>
            </a:r>
            <a:r>
              <a:rPr lang="it-IT" sz="2000" dirty="0">
                <a:latin typeface="Garamond" panose="02020404030301010803" pitchFamily="18" charset="0"/>
              </a:rPr>
              <a:t>.</a:t>
            </a:r>
          </a:p>
          <a:p>
            <a:pPr marL="0" indent="0" algn="just">
              <a:buNone/>
            </a:pPr>
            <a:r>
              <a:rPr lang="it-IT" sz="2000" b="1" dirty="0">
                <a:latin typeface="Garamond" panose="02020404030301010803" pitchFamily="18" charset="0"/>
              </a:rPr>
              <a:t>2. </a:t>
            </a:r>
            <a:r>
              <a:rPr lang="it-IT" sz="2000" dirty="0">
                <a:latin typeface="Garamond" panose="02020404030301010803" pitchFamily="18" charset="0"/>
              </a:rPr>
              <a:t>Il termine di cui al comma 1 decorre dalla data di deposito della domanda di mediazione o dalla scadenza </a:t>
            </a:r>
            <a:r>
              <a:rPr lang="it-IT" sz="2000" b="1" dirty="0">
                <a:latin typeface="Garamond" panose="02020404030301010803" pitchFamily="18" charset="0"/>
              </a:rPr>
              <a:t>del termine </a:t>
            </a:r>
            <a:r>
              <a:rPr lang="it-IT" sz="2000" dirty="0">
                <a:latin typeface="Garamond" panose="02020404030301010803" pitchFamily="18" charset="0"/>
              </a:rPr>
              <a:t>fissato dal giudice per il deposito della stessa e, anche nei casi in cui il giudice dispone il rinvio della causa ai sensi dell’articolo 5, </a:t>
            </a:r>
            <a:r>
              <a:rPr lang="it-IT" sz="2000" b="1" dirty="0">
                <a:latin typeface="Garamond" panose="02020404030301010803" pitchFamily="18" charset="0"/>
              </a:rPr>
              <a:t>comma 2</a:t>
            </a:r>
            <a:r>
              <a:rPr lang="it-IT" sz="2000" dirty="0">
                <a:latin typeface="Garamond" panose="02020404030301010803" pitchFamily="18" charset="0"/>
              </a:rPr>
              <a:t>, ovvero ai sensi dell’articolo </a:t>
            </a:r>
            <a:r>
              <a:rPr lang="it-IT" sz="2000" b="1" dirty="0">
                <a:latin typeface="Garamond" panose="02020404030301010803" pitchFamily="18" charset="0"/>
              </a:rPr>
              <a:t>5 - quater , comma 1</a:t>
            </a:r>
            <a:r>
              <a:rPr lang="it-IT" sz="2000" dirty="0">
                <a:latin typeface="Garamond" panose="02020404030301010803" pitchFamily="18" charset="0"/>
              </a:rPr>
              <a:t>, non è soggetto a sospensione feriale</a:t>
            </a:r>
          </a:p>
          <a:p>
            <a:pPr marL="0" indent="0">
              <a:buNone/>
            </a:pPr>
            <a:endParaRPr lang="it-IT" dirty="0"/>
          </a:p>
        </p:txBody>
      </p:sp>
      <p:sp>
        <p:nvSpPr>
          <p:cNvPr id="5" name="Segnaposto piè di pagina 4">
            <a:extLst>
              <a:ext uri="{FF2B5EF4-FFF2-40B4-BE49-F238E27FC236}">
                <a16:creationId xmlns:a16="http://schemas.microsoft.com/office/drawing/2014/main" id="{E0F0D85E-5B4D-891E-75CD-3B87A9B135D4}"/>
              </a:ext>
            </a:extLst>
          </p:cNvPr>
          <p:cNvSpPr>
            <a:spLocks noGrp="1"/>
          </p:cNvSpPr>
          <p:nvPr>
            <p:ph type="ftr" sz="quarter" idx="11"/>
          </p:nvPr>
        </p:nvSpPr>
        <p:spPr/>
        <p:txBody>
          <a:bodyPr/>
          <a:lstStyle/>
          <a:p>
            <a:r>
              <a:rPr lang="it-IT" sz="900" b="1" cap="small" dirty="0">
                <a:solidFill>
                  <a:schemeClr val="tx1"/>
                </a:solidFill>
              </a:rPr>
              <a:t>Avv. Giancarlo Geraci – La riforma della giustizia: prospettive di cambiamento. Palermo, 28 ottobre 2022</a:t>
            </a:r>
          </a:p>
        </p:txBody>
      </p:sp>
      <p:sp>
        <p:nvSpPr>
          <p:cNvPr id="6" name="Segnaposto numero diapositiva 5">
            <a:extLst>
              <a:ext uri="{FF2B5EF4-FFF2-40B4-BE49-F238E27FC236}">
                <a16:creationId xmlns:a16="http://schemas.microsoft.com/office/drawing/2014/main" id="{5BA82DBE-9E30-05AE-B12B-22D68BC4E801}"/>
              </a:ext>
            </a:extLst>
          </p:cNvPr>
          <p:cNvSpPr>
            <a:spLocks noGrp="1"/>
          </p:cNvSpPr>
          <p:nvPr>
            <p:ph type="sldNum" sz="quarter" idx="12"/>
          </p:nvPr>
        </p:nvSpPr>
        <p:spPr/>
        <p:txBody>
          <a:bodyPr/>
          <a:lstStyle/>
          <a:p>
            <a:fld id="{6FF9F0C5-380F-41C2-899A-BAC0F0927E16}" type="slidenum">
              <a:rPr lang="en-US" smtClean="0"/>
              <a:t>16</a:t>
            </a:fld>
            <a:endParaRPr lang="en-US" dirty="0"/>
          </a:p>
        </p:txBody>
      </p:sp>
    </p:spTree>
    <p:extLst>
      <p:ext uri="{BB962C8B-B14F-4D97-AF65-F5344CB8AC3E}">
        <p14:creationId xmlns:p14="http://schemas.microsoft.com/office/powerpoint/2010/main" val="99035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4A4B2A-8C6D-E383-81AB-7297031BB715}"/>
              </a:ext>
            </a:extLst>
          </p:cNvPr>
          <p:cNvSpPr>
            <a:spLocks noGrp="1"/>
          </p:cNvSpPr>
          <p:nvPr>
            <p:ph type="title"/>
          </p:nvPr>
        </p:nvSpPr>
        <p:spPr/>
        <p:txBody>
          <a:bodyPr/>
          <a:lstStyle/>
          <a:p>
            <a:pPr algn="ctr"/>
            <a:r>
              <a:rPr lang="it-IT" sz="3600" cap="small" dirty="0">
                <a:solidFill>
                  <a:srgbClr val="0070C0"/>
                </a:solidFill>
                <a:effectLst>
                  <a:outerShdw blurRad="38100" dist="38100" dir="2700000" algn="tl">
                    <a:srgbClr val="000000">
                      <a:alpha val="43137"/>
                    </a:srgbClr>
                  </a:outerShdw>
                </a:effectLst>
              </a:rPr>
              <a:t>Art. 8 </a:t>
            </a:r>
            <a:r>
              <a:rPr lang="it-IT" sz="3600" i="1" cap="small" dirty="0">
                <a:solidFill>
                  <a:srgbClr val="0070C0"/>
                </a:solidFill>
                <a:effectLst>
                  <a:outerShdw blurRad="38100" dist="38100" dir="2700000" algn="tl">
                    <a:srgbClr val="000000">
                      <a:alpha val="43137"/>
                    </a:srgbClr>
                  </a:outerShdw>
                </a:effectLst>
              </a:rPr>
              <a:t>bis</a:t>
            </a:r>
            <a:r>
              <a:rPr lang="it-IT" sz="3600" cap="small" dirty="0">
                <a:solidFill>
                  <a:srgbClr val="0070C0"/>
                </a:solidFill>
                <a:effectLst>
                  <a:outerShdw blurRad="38100" dist="38100" dir="2700000" algn="tl">
                    <a:srgbClr val="000000">
                      <a:alpha val="43137"/>
                    </a:srgbClr>
                  </a:outerShdw>
                </a:effectLst>
              </a:rPr>
              <a:t> d.lgs. 28/2010</a:t>
            </a:r>
            <a:br>
              <a:rPr lang="it-IT" sz="3600" cap="small" dirty="0">
                <a:solidFill>
                  <a:srgbClr val="0070C0"/>
                </a:solidFill>
                <a:effectLst>
                  <a:outerShdw blurRad="38100" dist="38100" dir="2700000" algn="tl">
                    <a:srgbClr val="000000">
                      <a:alpha val="43137"/>
                    </a:srgbClr>
                  </a:outerShdw>
                </a:effectLst>
              </a:rPr>
            </a:br>
            <a:r>
              <a:rPr lang="it-IT" sz="3600" u="sng" cap="small" dirty="0">
                <a:solidFill>
                  <a:srgbClr val="0070C0"/>
                </a:solidFill>
                <a:effectLst>
                  <a:outerShdw blurRad="38100" dist="38100" dir="2700000" algn="tl">
                    <a:srgbClr val="000000">
                      <a:alpha val="43137"/>
                    </a:srgbClr>
                  </a:outerShdw>
                </a:effectLst>
              </a:rPr>
              <a:t>Mediazione in modalità telematica</a:t>
            </a:r>
            <a:endParaRPr lang="it-IT" dirty="0"/>
          </a:p>
        </p:txBody>
      </p:sp>
      <p:sp>
        <p:nvSpPr>
          <p:cNvPr id="3" name="Segnaposto contenuto 2">
            <a:extLst>
              <a:ext uri="{FF2B5EF4-FFF2-40B4-BE49-F238E27FC236}">
                <a16:creationId xmlns:a16="http://schemas.microsoft.com/office/drawing/2014/main" id="{B025D7D3-B16A-3977-4D9E-6362F7B3CE3F}"/>
              </a:ext>
            </a:extLst>
          </p:cNvPr>
          <p:cNvSpPr>
            <a:spLocks noGrp="1"/>
          </p:cNvSpPr>
          <p:nvPr>
            <p:ph idx="1"/>
          </p:nvPr>
        </p:nvSpPr>
        <p:spPr>
          <a:xfrm>
            <a:off x="677334" y="1930401"/>
            <a:ext cx="8596668" cy="4110962"/>
          </a:xfrm>
        </p:spPr>
        <p:txBody>
          <a:bodyPr>
            <a:normAutofit/>
          </a:bodyPr>
          <a:lstStyle/>
          <a:p>
            <a:pPr algn="just"/>
            <a:r>
              <a:rPr lang="it-IT" sz="2000" dirty="0">
                <a:latin typeface="Garamond" panose="02020404030301010803" pitchFamily="18" charset="0"/>
              </a:rPr>
              <a:t>Introdotto specifica disposizione sulla mediazione in modalità telematica</a:t>
            </a:r>
          </a:p>
          <a:p>
            <a:pPr algn="just"/>
            <a:r>
              <a:rPr lang="it-IT" sz="2000" dirty="0">
                <a:latin typeface="Garamond" panose="02020404030301010803" pitchFamily="18" charset="0"/>
              </a:rPr>
              <a:t>Ciascun atto del procedimento deve essere formato e sottoscritto nel rispetto delle disposizioni del CAD e trasmesso a mezzo pec</a:t>
            </a:r>
          </a:p>
          <a:p>
            <a:pPr algn="just"/>
            <a:r>
              <a:rPr lang="it-IT" sz="2000" dirty="0">
                <a:latin typeface="Garamond" panose="02020404030301010803" pitchFamily="18" charset="0"/>
              </a:rPr>
              <a:t>Possibilità di tenere gli incontri con collegamento audiovisivo da remoto</a:t>
            </a:r>
          </a:p>
          <a:p>
            <a:pPr algn="just"/>
            <a:r>
              <a:rPr lang="it-IT" sz="2000" dirty="0">
                <a:latin typeface="Garamond" panose="02020404030301010803" pitchFamily="18" charset="0"/>
              </a:rPr>
              <a:t>Al termine formazione, da parte del mediatore, di un unico documento informatico in nativo digitale contenente il verbale ed eventuale accordo che deve essere sottoscritto dalle parti e inviato al mediatore che lo firma digitalmente</a:t>
            </a:r>
          </a:p>
        </p:txBody>
      </p:sp>
      <p:sp>
        <p:nvSpPr>
          <p:cNvPr id="4" name="Segnaposto piè di pagina 3">
            <a:extLst>
              <a:ext uri="{FF2B5EF4-FFF2-40B4-BE49-F238E27FC236}">
                <a16:creationId xmlns:a16="http://schemas.microsoft.com/office/drawing/2014/main" id="{5576B34B-929E-3762-0EDE-E56E8AAA4CF3}"/>
              </a:ext>
            </a:extLst>
          </p:cNvPr>
          <p:cNvSpPr>
            <a:spLocks noGrp="1"/>
          </p:cNvSpPr>
          <p:nvPr>
            <p:ph type="ftr" sz="quarter" idx="11"/>
          </p:nvPr>
        </p:nvSpPr>
        <p:spPr/>
        <p:txBody>
          <a:bodyPr/>
          <a:lstStyle/>
          <a:p>
            <a:r>
              <a:rPr lang="it-IT" sz="900" b="1" cap="small" dirty="0">
                <a:solidFill>
                  <a:schemeClr val="tx1"/>
                </a:solidFill>
              </a:rPr>
              <a:t>Avv. Giancarlo Geraci – La riforma della giustizia: prospettive di cambiamento. Palermo, 28 ottobre 2022</a:t>
            </a:r>
          </a:p>
        </p:txBody>
      </p:sp>
      <p:sp>
        <p:nvSpPr>
          <p:cNvPr id="5" name="Segnaposto numero diapositiva 4">
            <a:extLst>
              <a:ext uri="{FF2B5EF4-FFF2-40B4-BE49-F238E27FC236}">
                <a16:creationId xmlns:a16="http://schemas.microsoft.com/office/drawing/2014/main" id="{838910C6-0611-C4DE-0114-AF66173A2700}"/>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144367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2A49160D-D8B5-1547-97DC-41252EC5F249}"/>
              </a:ext>
            </a:extLst>
          </p:cNvPr>
          <p:cNvSpPr>
            <a:spLocks noGrp="1"/>
          </p:cNvSpPr>
          <p:nvPr>
            <p:ph type="title"/>
          </p:nvPr>
        </p:nvSpPr>
        <p:spPr/>
        <p:txBody>
          <a:bodyPr>
            <a:normAutofit fontScale="90000"/>
          </a:bodyPr>
          <a:lstStyle/>
          <a:p>
            <a:pPr algn="ctr"/>
            <a:r>
              <a:rPr lang="it-IT" sz="3600" cap="small" dirty="0">
                <a:solidFill>
                  <a:srgbClr val="0070C0"/>
                </a:solidFill>
                <a:effectLst>
                  <a:outerShdw blurRad="38100" dist="38100" dir="2700000" algn="tl">
                    <a:srgbClr val="000000">
                      <a:alpha val="43137"/>
                    </a:srgbClr>
                  </a:outerShdw>
                </a:effectLst>
              </a:rPr>
              <a:t>Art. 12 </a:t>
            </a:r>
            <a:r>
              <a:rPr lang="it-IT" sz="3600" i="1" cap="small" dirty="0">
                <a:solidFill>
                  <a:srgbClr val="0070C0"/>
                </a:solidFill>
                <a:effectLst>
                  <a:outerShdw blurRad="38100" dist="38100" dir="2700000" algn="tl">
                    <a:srgbClr val="000000">
                      <a:alpha val="43137"/>
                    </a:srgbClr>
                  </a:outerShdw>
                </a:effectLst>
              </a:rPr>
              <a:t>bis</a:t>
            </a:r>
            <a:r>
              <a:rPr lang="it-IT" sz="3600" cap="small" dirty="0">
                <a:solidFill>
                  <a:srgbClr val="0070C0"/>
                </a:solidFill>
                <a:effectLst>
                  <a:outerShdw blurRad="38100" dist="38100" dir="2700000" algn="tl">
                    <a:srgbClr val="000000">
                      <a:alpha val="43137"/>
                    </a:srgbClr>
                  </a:outerShdw>
                </a:effectLst>
              </a:rPr>
              <a:t> d.lgs. 28/2010</a:t>
            </a:r>
            <a:br>
              <a:rPr lang="it-IT" sz="3600" cap="small" dirty="0">
                <a:solidFill>
                  <a:srgbClr val="0070C0"/>
                </a:solidFill>
                <a:effectLst>
                  <a:outerShdw blurRad="38100" dist="38100" dir="2700000" algn="tl">
                    <a:srgbClr val="000000">
                      <a:alpha val="43137"/>
                    </a:srgbClr>
                  </a:outerShdw>
                </a:effectLst>
              </a:rPr>
            </a:br>
            <a:r>
              <a:rPr lang="it-IT" sz="3600" u="sng" cap="small" dirty="0">
                <a:solidFill>
                  <a:srgbClr val="0070C0"/>
                </a:solidFill>
                <a:effectLst>
                  <a:outerShdw blurRad="38100" dist="38100" dir="2700000" algn="tl">
                    <a:srgbClr val="000000">
                      <a:alpha val="43137"/>
                    </a:srgbClr>
                  </a:outerShdw>
                </a:effectLst>
              </a:rPr>
              <a:t>Conseguenze processuali mancata partecipazione</a:t>
            </a:r>
            <a:endParaRPr lang="it-IT" dirty="0"/>
          </a:p>
        </p:txBody>
      </p:sp>
      <p:sp>
        <p:nvSpPr>
          <p:cNvPr id="7" name="Segnaposto contenuto 6">
            <a:extLst>
              <a:ext uri="{FF2B5EF4-FFF2-40B4-BE49-F238E27FC236}">
                <a16:creationId xmlns:a16="http://schemas.microsoft.com/office/drawing/2014/main" id="{F7E4F497-D990-BA41-AA2E-C76F63977301}"/>
              </a:ext>
            </a:extLst>
          </p:cNvPr>
          <p:cNvSpPr>
            <a:spLocks noGrp="1"/>
          </p:cNvSpPr>
          <p:nvPr>
            <p:ph sz="half" idx="1"/>
          </p:nvPr>
        </p:nvSpPr>
        <p:spPr>
          <a:xfrm>
            <a:off x="677334" y="1805940"/>
            <a:ext cx="4184035" cy="4235421"/>
          </a:xfrm>
        </p:spPr>
        <p:txBody>
          <a:bodyPr/>
          <a:lstStyle/>
          <a:p>
            <a:pPr marL="0" indent="0" algn="just">
              <a:buNone/>
            </a:pPr>
            <a:r>
              <a:rPr lang="it-IT" b="1" dirty="0">
                <a:latin typeface="Garamond" panose="02020404030301010803" pitchFamily="18" charset="0"/>
              </a:rPr>
              <a:t>4.bis </a:t>
            </a:r>
            <a:r>
              <a:rPr lang="it-IT" dirty="0">
                <a:latin typeface="Garamond" panose="02020404030301010803" pitchFamily="18" charset="0"/>
              </a:rPr>
              <a:t>Dalla mancata partecipazione senza giustificato motivo al procedimento di mediazione, il giudice può trarre argomenti di prova nel successivo giudizio ai sensi dell’art. 116, secondo comma, </a:t>
            </a:r>
            <a:r>
              <a:rPr lang="it-IT" dirty="0" err="1">
                <a:latin typeface="Garamond" panose="02020404030301010803" pitchFamily="18" charset="0"/>
              </a:rPr>
              <a:t>c.p.c.</a:t>
            </a:r>
            <a:r>
              <a:rPr lang="it-IT" dirty="0">
                <a:latin typeface="Garamond" panose="02020404030301010803" pitchFamily="18" charset="0"/>
              </a:rPr>
              <a:t> Il giudice condanna la parte costituita che, nei casi previsti dall’art.5, non ha partecipato senza giustificato motivo, al versamento all’entrata del bilancio dello Stato di una somma di importo corrispondente al C.U. dovuto per il giudizio (ex art. 8)</a:t>
            </a:r>
          </a:p>
        </p:txBody>
      </p:sp>
      <p:sp>
        <p:nvSpPr>
          <p:cNvPr id="8" name="Segnaposto contenuto 7">
            <a:extLst>
              <a:ext uri="{FF2B5EF4-FFF2-40B4-BE49-F238E27FC236}">
                <a16:creationId xmlns:a16="http://schemas.microsoft.com/office/drawing/2014/main" id="{2C8009EA-44E5-D14D-BC63-008F16E5EAA8}"/>
              </a:ext>
            </a:extLst>
          </p:cNvPr>
          <p:cNvSpPr>
            <a:spLocks noGrp="1"/>
          </p:cNvSpPr>
          <p:nvPr>
            <p:ph sz="half" idx="2"/>
          </p:nvPr>
        </p:nvSpPr>
        <p:spPr>
          <a:xfrm>
            <a:off x="5089970" y="1805941"/>
            <a:ext cx="4184034" cy="4235422"/>
          </a:xfrm>
        </p:spPr>
        <p:txBody>
          <a:bodyPr/>
          <a:lstStyle/>
          <a:p>
            <a:pPr marL="0" indent="0" algn="just">
              <a:buNone/>
            </a:pPr>
            <a:r>
              <a:rPr lang="it-IT" b="1" dirty="0">
                <a:latin typeface="Garamond" panose="02020404030301010803" pitchFamily="18" charset="0"/>
              </a:rPr>
              <a:t>1. </a:t>
            </a:r>
            <a:r>
              <a:rPr lang="it-IT" dirty="0">
                <a:latin typeface="Garamond" panose="02020404030301010803" pitchFamily="18" charset="0"/>
              </a:rPr>
              <a:t>Dalla mancata partecipazione </a:t>
            </a:r>
            <a:r>
              <a:rPr lang="it-IT" b="1" dirty="0">
                <a:latin typeface="Garamond" panose="02020404030301010803" pitchFamily="18" charset="0"/>
              </a:rPr>
              <a:t>al primo incontro </a:t>
            </a:r>
            <a:r>
              <a:rPr lang="it-IT" dirty="0">
                <a:latin typeface="Garamond" panose="02020404030301010803" pitchFamily="18" charset="0"/>
              </a:rPr>
              <a:t>senza giustificato motivo al procedimento di mediazione, il giudice può </a:t>
            </a:r>
            <a:r>
              <a:rPr lang="it-IT" b="1" dirty="0">
                <a:latin typeface="Garamond" panose="02020404030301010803" pitchFamily="18" charset="0"/>
              </a:rPr>
              <a:t>desumere</a:t>
            </a:r>
            <a:r>
              <a:rPr lang="it-IT" dirty="0">
                <a:latin typeface="Garamond" panose="02020404030301010803" pitchFamily="18" charset="0"/>
              </a:rPr>
              <a:t> argomenti di prova nel successivo giudizio ai sensi dell’art. 116, secondo comma, </a:t>
            </a:r>
            <a:r>
              <a:rPr lang="it-IT" dirty="0" err="1">
                <a:latin typeface="Garamond" panose="02020404030301010803" pitchFamily="18" charset="0"/>
              </a:rPr>
              <a:t>c.p.c.</a:t>
            </a:r>
            <a:r>
              <a:rPr lang="it-IT" dirty="0">
                <a:latin typeface="Garamond" panose="02020404030301010803" pitchFamily="18" charset="0"/>
              </a:rPr>
              <a:t> </a:t>
            </a:r>
          </a:p>
          <a:p>
            <a:pPr marL="0" indent="0" algn="just">
              <a:buNone/>
            </a:pPr>
            <a:r>
              <a:rPr lang="it-IT" b="1" dirty="0">
                <a:latin typeface="Garamond" panose="02020404030301010803" pitchFamily="18" charset="0"/>
              </a:rPr>
              <a:t>2. Quando la mediazione costituisce condizione di procedibilità, </a:t>
            </a:r>
            <a:r>
              <a:rPr lang="it-IT" dirty="0">
                <a:latin typeface="Garamond" panose="02020404030301010803" pitchFamily="18" charset="0"/>
              </a:rPr>
              <a:t>il giudice condanna la parte costituita che non ha partecipato </a:t>
            </a:r>
            <a:r>
              <a:rPr lang="it-IT" b="1" dirty="0">
                <a:latin typeface="Garamond" panose="02020404030301010803" pitchFamily="18" charset="0"/>
              </a:rPr>
              <a:t>al primo incontro </a:t>
            </a:r>
            <a:r>
              <a:rPr lang="it-IT" dirty="0">
                <a:latin typeface="Garamond" panose="02020404030301010803" pitchFamily="18" charset="0"/>
              </a:rPr>
              <a:t>senza giustificato motivo, al versamento all’entrata del bilancio dello Stato di una somma di importo corrispondente al </a:t>
            </a:r>
            <a:r>
              <a:rPr lang="it-IT" b="1" dirty="0">
                <a:latin typeface="Garamond" panose="02020404030301010803" pitchFamily="18" charset="0"/>
              </a:rPr>
              <a:t>doppio del </a:t>
            </a:r>
            <a:r>
              <a:rPr lang="it-IT" dirty="0">
                <a:latin typeface="Garamond" panose="02020404030301010803" pitchFamily="18" charset="0"/>
              </a:rPr>
              <a:t>C.U. dovuto per il giudizio.</a:t>
            </a:r>
          </a:p>
          <a:p>
            <a:pPr marL="0" indent="0" algn="just">
              <a:buNone/>
            </a:pPr>
            <a:endParaRPr lang="it-IT"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19041CF9-E1D6-BA46-BC14-25EDD7FC4D9B}"/>
              </a:ext>
            </a:extLst>
          </p:cNvPr>
          <p:cNvSpPr>
            <a:spLocks noGrp="1"/>
          </p:cNvSpPr>
          <p:nvPr>
            <p:ph type="ftr" sz="quarter" idx="11"/>
          </p:nvPr>
        </p:nvSpPr>
        <p:spPr/>
        <p:txBody>
          <a:bodyPr/>
          <a:lstStyle/>
          <a:p>
            <a:r>
              <a:rPr lang="it-IT" sz="900" b="1" cap="small" dirty="0">
                <a:solidFill>
                  <a:schemeClr val="tx1"/>
                </a:solidFill>
              </a:rPr>
              <a:t>Avv. Giancarlo Geraci – La riforma della giustizia: prospettive di cambiamento. Palermo, 28 ottobre 2022</a:t>
            </a:r>
          </a:p>
        </p:txBody>
      </p:sp>
      <p:sp>
        <p:nvSpPr>
          <p:cNvPr id="5" name="Segnaposto numero diapositiva 4">
            <a:extLst>
              <a:ext uri="{FF2B5EF4-FFF2-40B4-BE49-F238E27FC236}">
                <a16:creationId xmlns:a16="http://schemas.microsoft.com/office/drawing/2014/main" id="{9BD7513F-EFF4-3B4C-95BE-463903B3C96E}"/>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3883565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FC7E44-78F0-B44F-846A-530A50630A2F}"/>
              </a:ext>
            </a:extLst>
          </p:cNvPr>
          <p:cNvSpPr>
            <a:spLocks noGrp="1"/>
          </p:cNvSpPr>
          <p:nvPr>
            <p:ph type="title"/>
          </p:nvPr>
        </p:nvSpPr>
        <p:spPr>
          <a:xfrm>
            <a:off x="677334" y="609600"/>
            <a:ext cx="8596668" cy="1082040"/>
          </a:xfrm>
        </p:spPr>
        <p:txBody>
          <a:bodyPr>
            <a:normAutofit fontScale="90000"/>
          </a:bodyPr>
          <a:lstStyle/>
          <a:p>
            <a:pPr algn="ctr"/>
            <a:r>
              <a:rPr lang="it-IT" sz="3600" cap="small" dirty="0">
                <a:solidFill>
                  <a:srgbClr val="0070C0"/>
                </a:solidFill>
                <a:effectLst>
                  <a:outerShdw blurRad="38100" dist="38100" dir="2700000" algn="tl">
                    <a:srgbClr val="000000">
                      <a:alpha val="43137"/>
                    </a:srgbClr>
                  </a:outerShdw>
                </a:effectLst>
              </a:rPr>
              <a:t>Art. 12 </a:t>
            </a:r>
            <a:r>
              <a:rPr lang="it-IT" sz="3600" i="1" cap="small" dirty="0">
                <a:solidFill>
                  <a:srgbClr val="0070C0"/>
                </a:solidFill>
                <a:effectLst>
                  <a:outerShdw blurRad="38100" dist="38100" dir="2700000" algn="tl">
                    <a:srgbClr val="000000">
                      <a:alpha val="43137"/>
                    </a:srgbClr>
                  </a:outerShdw>
                </a:effectLst>
              </a:rPr>
              <a:t>bis</a:t>
            </a:r>
            <a:r>
              <a:rPr lang="it-IT" sz="3600" cap="small" dirty="0">
                <a:solidFill>
                  <a:srgbClr val="0070C0"/>
                </a:solidFill>
                <a:effectLst>
                  <a:outerShdw blurRad="38100" dist="38100" dir="2700000" algn="tl">
                    <a:srgbClr val="000000">
                      <a:alpha val="43137"/>
                    </a:srgbClr>
                  </a:outerShdw>
                </a:effectLst>
              </a:rPr>
              <a:t> d.lgs. 28/2010</a:t>
            </a:r>
            <a:br>
              <a:rPr lang="it-IT" sz="3600" cap="small" dirty="0">
                <a:solidFill>
                  <a:srgbClr val="0070C0"/>
                </a:solidFill>
                <a:effectLst>
                  <a:outerShdw blurRad="38100" dist="38100" dir="2700000" algn="tl">
                    <a:srgbClr val="000000">
                      <a:alpha val="43137"/>
                    </a:srgbClr>
                  </a:outerShdw>
                </a:effectLst>
              </a:rPr>
            </a:br>
            <a:r>
              <a:rPr lang="it-IT" sz="3600" u="sng" cap="small" dirty="0">
                <a:solidFill>
                  <a:srgbClr val="0070C0"/>
                </a:solidFill>
                <a:effectLst>
                  <a:outerShdw blurRad="38100" dist="38100" dir="2700000" algn="tl">
                    <a:srgbClr val="000000">
                      <a:alpha val="43137"/>
                    </a:srgbClr>
                  </a:outerShdw>
                </a:effectLst>
              </a:rPr>
              <a:t>Conseguenze processuali mancata partecipazione</a:t>
            </a:r>
            <a:endParaRPr lang="it-IT" dirty="0"/>
          </a:p>
        </p:txBody>
      </p:sp>
      <p:sp>
        <p:nvSpPr>
          <p:cNvPr id="3" name="Segnaposto contenuto 2">
            <a:extLst>
              <a:ext uri="{FF2B5EF4-FFF2-40B4-BE49-F238E27FC236}">
                <a16:creationId xmlns:a16="http://schemas.microsoft.com/office/drawing/2014/main" id="{824A813F-0C37-1C44-9B81-9165B6922233}"/>
              </a:ext>
            </a:extLst>
          </p:cNvPr>
          <p:cNvSpPr>
            <a:spLocks noGrp="1"/>
          </p:cNvSpPr>
          <p:nvPr>
            <p:ph sz="half" idx="1"/>
          </p:nvPr>
        </p:nvSpPr>
        <p:spPr>
          <a:xfrm>
            <a:off x="677334" y="1771650"/>
            <a:ext cx="4184035" cy="4269711"/>
          </a:xfrm>
        </p:spPr>
        <p:txBody>
          <a:bodyPr/>
          <a:lstStyle/>
          <a:p>
            <a:endParaRPr lang="it-IT" dirty="0"/>
          </a:p>
        </p:txBody>
      </p:sp>
      <p:sp>
        <p:nvSpPr>
          <p:cNvPr id="4" name="Segnaposto contenuto 3">
            <a:extLst>
              <a:ext uri="{FF2B5EF4-FFF2-40B4-BE49-F238E27FC236}">
                <a16:creationId xmlns:a16="http://schemas.microsoft.com/office/drawing/2014/main" id="{78C9D895-DA20-2648-BED7-FB95C95DCD49}"/>
              </a:ext>
            </a:extLst>
          </p:cNvPr>
          <p:cNvSpPr>
            <a:spLocks noGrp="1"/>
          </p:cNvSpPr>
          <p:nvPr>
            <p:ph sz="half" idx="2"/>
          </p:nvPr>
        </p:nvSpPr>
        <p:spPr>
          <a:xfrm>
            <a:off x="5089970" y="1771651"/>
            <a:ext cx="4305490" cy="4269712"/>
          </a:xfrm>
        </p:spPr>
        <p:txBody>
          <a:bodyPr/>
          <a:lstStyle/>
          <a:p>
            <a:pPr marL="0" indent="0" algn="just">
              <a:buNone/>
            </a:pPr>
            <a:r>
              <a:rPr lang="it-IT" b="1" dirty="0">
                <a:latin typeface="Garamond" panose="02020404030301010803" pitchFamily="18" charset="0"/>
              </a:rPr>
              <a:t>3. Nei casi di cui al comma 2, con il provvedimento che definisce il giudizio, il giudice, se richiesto, può altresì condannare la parte soccombente, che non ha partecipato alla mediazione, al pagamento in favore della controparte, di una somma equitativamente determinata in misura non superiore nel massimo alle spese del giudizio maturate dopo la conclusione del procedimento di mediazione.</a:t>
            </a:r>
          </a:p>
          <a:p>
            <a:endParaRPr lang="it-IT" dirty="0"/>
          </a:p>
        </p:txBody>
      </p:sp>
      <p:sp>
        <p:nvSpPr>
          <p:cNvPr id="5" name="Segnaposto piè di pagina 4">
            <a:extLst>
              <a:ext uri="{FF2B5EF4-FFF2-40B4-BE49-F238E27FC236}">
                <a16:creationId xmlns:a16="http://schemas.microsoft.com/office/drawing/2014/main" id="{F6FBEACC-8CDC-774E-8B54-FFE9F292B750}"/>
              </a:ext>
            </a:extLst>
          </p:cNvPr>
          <p:cNvSpPr>
            <a:spLocks noGrp="1"/>
          </p:cNvSpPr>
          <p:nvPr>
            <p:ph type="ftr" sz="quarter" idx="11"/>
          </p:nvPr>
        </p:nvSpPr>
        <p:spPr/>
        <p:txBody>
          <a:bodyPr/>
          <a:lstStyle/>
          <a:p>
            <a:r>
              <a:rPr lang="it-IT" sz="900" b="1" cap="small" dirty="0">
                <a:solidFill>
                  <a:schemeClr val="tx1"/>
                </a:solidFill>
              </a:rPr>
              <a:t>Avv. Giancarlo Geraci – La riforma della giustizia: prospettive di cambiamento. Palermo, 28 ottobre 2022</a:t>
            </a:r>
          </a:p>
        </p:txBody>
      </p:sp>
      <p:sp>
        <p:nvSpPr>
          <p:cNvPr id="6" name="Segnaposto numero diapositiva 5">
            <a:extLst>
              <a:ext uri="{FF2B5EF4-FFF2-40B4-BE49-F238E27FC236}">
                <a16:creationId xmlns:a16="http://schemas.microsoft.com/office/drawing/2014/main" id="{FF83E41C-95D3-5047-95BA-675F24A213BD}"/>
              </a:ext>
            </a:extLst>
          </p:cNvPr>
          <p:cNvSpPr>
            <a:spLocks noGrp="1"/>
          </p:cNvSpPr>
          <p:nvPr>
            <p:ph type="sldNum" sz="quarter" idx="12"/>
          </p:nvPr>
        </p:nvSpPr>
        <p:spPr/>
        <p:txBody>
          <a:bodyPr/>
          <a:lstStyle/>
          <a:p>
            <a:fld id="{6FF9F0C5-380F-41C2-899A-BAC0F0927E16}" type="slidenum">
              <a:rPr lang="en-US" smtClean="0"/>
              <a:t>19</a:t>
            </a:fld>
            <a:endParaRPr lang="en-US" dirty="0"/>
          </a:p>
        </p:txBody>
      </p:sp>
    </p:spTree>
    <p:extLst>
      <p:ext uri="{BB962C8B-B14F-4D97-AF65-F5344CB8AC3E}">
        <p14:creationId xmlns:p14="http://schemas.microsoft.com/office/powerpoint/2010/main" val="261347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3E4477E-959B-184F-8CF8-2A66BA31C7A0}"/>
              </a:ext>
            </a:extLst>
          </p:cNvPr>
          <p:cNvSpPr>
            <a:spLocks noGrp="1"/>
          </p:cNvSpPr>
          <p:nvPr>
            <p:ph type="title"/>
          </p:nvPr>
        </p:nvSpPr>
        <p:spPr>
          <a:xfrm>
            <a:off x="677334" y="609600"/>
            <a:ext cx="8596668" cy="1185864"/>
          </a:xfrm>
        </p:spPr>
        <p:txBody>
          <a:bodyPr>
            <a:normAutofit fontScale="90000"/>
          </a:bodyPr>
          <a:lstStyle/>
          <a:p>
            <a:pPr algn="ctr"/>
            <a:r>
              <a:rPr lang="it-IT" sz="3600" cap="small" dirty="0">
                <a:solidFill>
                  <a:srgbClr val="0070C0"/>
                </a:solidFill>
                <a:effectLst>
                  <a:outerShdw blurRad="38100" dist="38100" dir="2700000" algn="tl">
                    <a:srgbClr val="000000">
                      <a:alpha val="43137"/>
                    </a:srgbClr>
                  </a:outerShdw>
                </a:effectLst>
              </a:rPr>
              <a:t>Art. 15 </a:t>
            </a:r>
            <a:r>
              <a:rPr lang="it-IT" sz="3600" i="1" cap="small" dirty="0">
                <a:solidFill>
                  <a:srgbClr val="0070C0"/>
                </a:solidFill>
                <a:effectLst>
                  <a:outerShdw blurRad="38100" dist="38100" dir="2700000" algn="tl">
                    <a:srgbClr val="000000">
                      <a:alpha val="43137"/>
                    </a:srgbClr>
                  </a:outerShdw>
                </a:effectLst>
              </a:rPr>
              <a:t>bis</a:t>
            </a:r>
            <a:r>
              <a:rPr lang="it-IT" sz="3600" cap="small" dirty="0">
                <a:solidFill>
                  <a:srgbClr val="0070C0"/>
                </a:solidFill>
                <a:effectLst>
                  <a:outerShdw blurRad="38100" dist="38100" dir="2700000" algn="tl">
                    <a:srgbClr val="000000">
                      <a:alpha val="43137"/>
                    </a:srgbClr>
                  </a:outerShdw>
                </a:effectLst>
              </a:rPr>
              <a:t> e ss. d.lgs. 28/2010</a:t>
            </a:r>
            <a:br>
              <a:rPr lang="it-IT" sz="3600" cap="small" dirty="0">
                <a:solidFill>
                  <a:srgbClr val="0070C0"/>
                </a:solidFill>
                <a:effectLst>
                  <a:outerShdw blurRad="38100" dist="38100" dir="2700000" algn="tl">
                    <a:srgbClr val="000000">
                      <a:alpha val="43137"/>
                    </a:srgbClr>
                  </a:outerShdw>
                </a:effectLst>
              </a:rPr>
            </a:br>
            <a:r>
              <a:rPr lang="it-IT" sz="3600" u="sng" cap="small" dirty="0">
                <a:solidFill>
                  <a:srgbClr val="0070C0"/>
                </a:solidFill>
                <a:effectLst>
                  <a:outerShdw blurRad="38100" dist="38100" dir="2700000" algn="tl">
                    <a:srgbClr val="000000">
                      <a:alpha val="43137"/>
                    </a:srgbClr>
                  </a:outerShdw>
                </a:effectLst>
              </a:rPr>
              <a:t>Istituzione del patrocinio e ambito di applicabilità</a:t>
            </a:r>
            <a:endParaRPr lang="it-IT" dirty="0"/>
          </a:p>
        </p:txBody>
      </p:sp>
      <p:sp>
        <p:nvSpPr>
          <p:cNvPr id="7" name="Segnaposto contenuto 6">
            <a:extLst>
              <a:ext uri="{FF2B5EF4-FFF2-40B4-BE49-F238E27FC236}">
                <a16:creationId xmlns:a16="http://schemas.microsoft.com/office/drawing/2014/main" id="{C234E4EF-BC02-0648-BD85-7563CBBCAA1E}"/>
              </a:ext>
            </a:extLst>
          </p:cNvPr>
          <p:cNvSpPr>
            <a:spLocks noGrp="1"/>
          </p:cNvSpPr>
          <p:nvPr>
            <p:ph idx="1"/>
          </p:nvPr>
        </p:nvSpPr>
        <p:spPr/>
        <p:txBody>
          <a:bodyPr>
            <a:normAutofit/>
          </a:bodyPr>
          <a:lstStyle/>
          <a:p>
            <a:r>
              <a:rPr lang="it-IT" sz="2000" dirty="0">
                <a:latin typeface="Garamond" panose="02020404030301010803" pitchFamily="18" charset="0"/>
              </a:rPr>
              <a:t>Assicurato il patrocinio a spese dello Stato nei casi di mediazione obbligatoria, </a:t>
            </a:r>
            <a:r>
              <a:rPr lang="it-IT" sz="2000" b="1" u="sng" dirty="0">
                <a:latin typeface="Garamond" panose="02020404030301010803" pitchFamily="18" charset="0"/>
              </a:rPr>
              <a:t>se è raggiunto l’accordo di conciliazione</a:t>
            </a:r>
          </a:p>
          <a:p>
            <a:r>
              <a:rPr lang="it-IT" sz="2000" dirty="0">
                <a:latin typeface="Garamond" panose="02020404030301010803" pitchFamily="18" charset="0"/>
              </a:rPr>
              <a:t>Art. 15 </a:t>
            </a:r>
            <a:r>
              <a:rPr lang="it-IT" sz="2000" i="1" dirty="0">
                <a:latin typeface="Garamond" panose="02020404030301010803" pitchFamily="18" charset="0"/>
              </a:rPr>
              <a:t>ter </a:t>
            </a:r>
            <a:r>
              <a:rPr lang="it-IT" sz="2000" dirty="0">
                <a:latin typeface="Garamond" panose="02020404030301010803" pitchFamily="18" charset="0"/>
              </a:rPr>
              <a:t>definisce le condizioni per accedere al patrocinio a spese dello Stato</a:t>
            </a:r>
          </a:p>
          <a:p>
            <a:pPr algn="just"/>
            <a:r>
              <a:rPr lang="it-IT" sz="2000" dirty="0">
                <a:latin typeface="Garamond" panose="02020404030301010803" pitchFamily="18" charset="0"/>
              </a:rPr>
              <a:t>Articoli seguenti definiscono le modalità di presentazione della domanda, l’organo presso cui presentarla ed eventuali modalità di ricorso avverso la decisione di rigetto</a:t>
            </a:r>
            <a:r>
              <a:rPr lang="it-IT" sz="2000" b="1" u="sng" dirty="0">
                <a:latin typeface="Garamond" panose="02020404030301010803" pitchFamily="18" charset="0"/>
              </a:rPr>
              <a:t> </a:t>
            </a:r>
          </a:p>
          <a:p>
            <a:pPr algn="just"/>
            <a:r>
              <a:rPr lang="it-IT" sz="2000" dirty="0">
                <a:latin typeface="Garamond" panose="02020404030301010803" pitchFamily="18" charset="0"/>
              </a:rPr>
              <a:t>L’ammissione anticipata è valida per l’intero procedimento di mediazione. In caso di conciliazione, l’ammissione è confermata, su istanza dell’avvocato, dal COA che ha deliberato l’ammissione anticipata, mediante apposizione del visto di congruità sulla parcella</a:t>
            </a:r>
          </a:p>
        </p:txBody>
      </p:sp>
      <p:sp>
        <p:nvSpPr>
          <p:cNvPr id="5" name="Segnaposto piè di pagina 4">
            <a:extLst>
              <a:ext uri="{FF2B5EF4-FFF2-40B4-BE49-F238E27FC236}">
                <a16:creationId xmlns:a16="http://schemas.microsoft.com/office/drawing/2014/main" id="{578E24B7-BA8F-9A4D-B5A7-2EB03D8BEC90}"/>
              </a:ext>
            </a:extLst>
          </p:cNvPr>
          <p:cNvSpPr>
            <a:spLocks noGrp="1"/>
          </p:cNvSpPr>
          <p:nvPr>
            <p:ph type="ftr" sz="quarter" idx="11"/>
          </p:nvPr>
        </p:nvSpPr>
        <p:spPr/>
        <p:txBody>
          <a:bodyPr/>
          <a:lstStyle/>
          <a:p>
            <a:r>
              <a:rPr lang="it-IT" sz="900" b="1" cap="small" dirty="0">
                <a:solidFill>
                  <a:schemeClr val="tx1"/>
                </a:solidFill>
              </a:rPr>
              <a:t>Avv. Giancarlo Geraci – La riforma della giustizia: prospettive di cambiamento. Palermo, 28 ottobre 2022</a:t>
            </a:r>
          </a:p>
        </p:txBody>
      </p:sp>
      <p:sp>
        <p:nvSpPr>
          <p:cNvPr id="6" name="Segnaposto numero diapositiva 5">
            <a:extLst>
              <a:ext uri="{FF2B5EF4-FFF2-40B4-BE49-F238E27FC236}">
                <a16:creationId xmlns:a16="http://schemas.microsoft.com/office/drawing/2014/main" id="{98203E51-9D22-E14E-A411-A68AC77DC616}"/>
              </a:ext>
            </a:extLst>
          </p:cNvPr>
          <p:cNvSpPr>
            <a:spLocks noGrp="1"/>
          </p:cNvSpPr>
          <p:nvPr>
            <p:ph type="sldNum" sz="quarter" idx="12"/>
          </p:nvPr>
        </p:nvSpPr>
        <p:spPr/>
        <p:txBody>
          <a:bodyPr/>
          <a:lstStyle/>
          <a:p>
            <a:fld id="{6FF9F0C5-380F-41C2-899A-BAC0F0927E16}" type="slidenum">
              <a:rPr lang="en-US" smtClean="0"/>
              <a:t>20</a:t>
            </a:fld>
            <a:endParaRPr lang="en-US" dirty="0"/>
          </a:p>
        </p:txBody>
      </p:sp>
    </p:spTree>
    <p:extLst>
      <p:ext uri="{BB962C8B-B14F-4D97-AF65-F5344CB8AC3E}">
        <p14:creationId xmlns:p14="http://schemas.microsoft.com/office/powerpoint/2010/main" val="428824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7">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p:tgtEl>
                                          <p:spTgt spid="7">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1C34E94-A4F2-AE4B-ACF1-EE817B0B0F49}"/>
              </a:ext>
            </a:extLst>
          </p:cNvPr>
          <p:cNvSpPr>
            <a:spLocks noGrp="1"/>
          </p:cNvSpPr>
          <p:nvPr>
            <p:ph type="title"/>
          </p:nvPr>
        </p:nvSpPr>
        <p:spPr>
          <a:xfrm>
            <a:off x="677334" y="609600"/>
            <a:ext cx="8596668" cy="1185864"/>
          </a:xfrm>
        </p:spPr>
        <p:txBody>
          <a:bodyPr>
            <a:normAutofit fontScale="90000"/>
          </a:bodyPr>
          <a:lstStyle/>
          <a:p>
            <a:pPr algn="ctr"/>
            <a:r>
              <a:rPr lang="it-IT" sz="3600" cap="small" dirty="0">
                <a:solidFill>
                  <a:srgbClr val="0070C0"/>
                </a:solidFill>
                <a:effectLst>
                  <a:outerShdw blurRad="38100" dist="38100" dir="2700000" algn="tl">
                    <a:srgbClr val="000000">
                      <a:alpha val="43137"/>
                    </a:srgbClr>
                  </a:outerShdw>
                </a:effectLst>
              </a:rPr>
              <a:t>Art. 17 d.lgs. 28/2010</a:t>
            </a:r>
            <a:br>
              <a:rPr lang="it-IT" sz="3600" cap="small" dirty="0">
                <a:solidFill>
                  <a:srgbClr val="0070C0"/>
                </a:solidFill>
                <a:effectLst>
                  <a:outerShdw blurRad="38100" dist="38100" dir="2700000" algn="tl">
                    <a:srgbClr val="000000">
                      <a:alpha val="43137"/>
                    </a:srgbClr>
                  </a:outerShdw>
                </a:effectLst>
              </a:rPr>
            </a:br>
            <a:r>
              <a:rPr lang="it-IT" sz="3600" u="sng" cap="small" dirty="0">
                <a:solidFill>
                  <a:srgbClr val="0070C0"/>
                </a:solidFill>
                <a:effectLst>
                  <a:outerShdw blurRad="38100" dist="38100" dir="2700000" algn="tl">
                    <a:srgbClr val="000000">
                      <a:alpha val="43137"/>
                    </a:srgbClr>
                  </a:outerShdw>
                </a:effectLst>
              </a:rPr>
              <a:t>Risorse, regime tributario e indennità</a:t>
            </a:r>
            <a:endParaRPr lang="it-IT" dirty="0"/>
          </a:p>
        </p:txBody>
      </p:sp>
      <p:sp>
        <p:nvSpPr>
          <p:cNvPr id="3" name="Segnaposto contenuto 2">
            <a:extLst>
              <a:ext uri="{FF2B5EF4-FFF2-40B4-BE49-F238E27FC236}">
                <a16:creationId xmlns:a16="http://schemas.microsoft.com/office/drawing/2014/main" id="{12493135-C380-BC45-A36E-023080DDF201}"/>
              </a:ext>
            </a:extLst>
          </p:cNvPr>
          <p:cNvSpPr>
            <a:spLocks noGrp="1"/>
          </p:cNvSpPr>
          <p:nvPr>
            <p:ph sz="half" idx="1"/>
          </p:nvPr>
        </p:nvSpPr>
        <p:spPr>
          <a:xfrm>
            <a:off x="677334" y="1795464"/>
            <a:ext cx="4184035" cy="4245897"/>
          </a:xfrm>
        </p:spPr>
        <p:txBody>
          <a:bodyPr/>
          <a:lstStyle/>
          <a:p>
            <a:pPr marL="0" indent="0" algn="just">
              <a:buNone/>
            </a:pPr>
            <a:r>
              <a:rPr lang="it-IT" b="1" dirty="0">
                <a:latin typeface="Garamond" panose="02020404030301010803" pitchFamily="18" charset="0"/>
              </a:rPr>
              <a:t>3. </a:t>
            </a:r>
            <a:r>
              <a:rPr lang="it-IT" sz="2000" dirty="0">
                <a:latin typeface="Garamond" panose="02020404030301010803" pitchFamily="18" charset="0"/>
              </a:rPr>
              <a:t>Il verbale di accordo è esente dall’imposta di registro entro il limite di valore di € 50.000, altrimenti l’imposta è dovuta per la parte eccedente</a:t>
            </a:r>
            <a:endParaRPr lang="it-IT" dirty="0">
              <a:latin typeface="Garamond" panose="02020404030301010803" pitchFamily="18" charset="0"/>
            </a:endParaRPr>
          </a:p>
        </p:txBody>
      </p:sp>
      <p:sp>
        <p:nvSpPr>
          <p:cNvPr id="4" name="Segnaposto contenuto 3">
            <a:extLst>
              <a:ext uri="{FF2B5EF4-FFF2-40B4-BE49-F238E27FC236}">
                <a16:creationId xmlns:a16="http://schemas.microsoft.com/office/drawing/2014/main" id="{41DE31BC-DD0E-9A44-A664-E964F9019A15}"/>
              </a:ext>
            </a:extLst>
          </p:cNvPr>
          <p:cNvSpPr>
            <a:spLocks noGrp="1"/>
          </p:cNvSpPr>
          <p:nvPr>
            <p:ph sz="half" idx="2"/>
          </p:nvPr>
        </p:nvSpPr>
        <p:spPr>
          <a:xfrm>
            <a:off x="5089970" y="1795465"/>
            <a:ext cx="4184034" cy="4245898"/>
          </a:xfrm>
        </p:spPr>
        <p:txBody>
          <a:bodyPr/>
          <a:lstStyle/>
          <a:p>
            <a:pPr marL="0" indent="0" algn="just">
              <a:buNone/>
            </a:pPr>
            <a:r>
              <a:rPr lang="it-IT" b="1" dirty="0">
                <a:latin typeface="Garamond" panose="02020404030301010803" pitchFamily="18" charset="0"/>
              </a:rPr>
              <a:t>2. </a:t>
            </a:r>
            <a:r>
              <a:rPr lang="it-IT" sz="2000" dirty="0">
                <a:latin typeface="Garamond" panose="02020404030301010803" pitchFamily="18" charset="0"/>
              </a:rPr>
              <a:t>Il verbale contenente l’accordo </a:t>
            </a:r>
            <a:r>
              <a:rPr lang="it-IT" sz="2000" b="1" dirty="0">
                <a:latin typeface="Garamond" panose="02020404030301010803" pitchFamily="18" charset="0"/>
              </a:rPr>
              <a:t>di conciliazione</a:t>
            </a:r>
            <a:r>
              <a:rPr lang="it-IT" sz="2000" dirty="0">
                <a:latin typeface="Garamond" panose="02020404030301010803" pitchFamily="18" charset="0"/>
              </a:rPr>
              <a:t> è esente dall’imposta di registro entro il limite di valore di </a:t>
            </a:r>
            <a:r>
              <a:rPr lang="it-IT" sz="2000" b="1" dirty="0">
                <a:latin typeface="Garamond" panose="02020404030301010803" pitchFamily="18" charset="0"/>
              </a:rPr>
              <a:t>€ 100.000</a:t>
            </a:r>
            <a:r>
              <a:rPr lang="it-IT" sz="2000" dirty="0">
                <a:latin typeface="Garamond" panose="02020404030301010803" pitchFamily="18" charset="0"/>
              </a:rPr>
              <a:t>, altrimenti l’imposta è dovuta per la parte eccedente</a:t>
            </a:r>
          </a:p>
          <a:p>
            <a:pPr marL="0" indent="0">
              <a:buNone/>
            </a:pPr>
            <a:endParaRPr lang="it-IT" dirty="0"/>
          </a:p>
        </p:txBody>
      </p:sp>
      <p:sp>
        <p:nvSpPr>
          <p:cNvPr id="5" name="Segnaposto piè di pagina 4">
            <a:extLst>
              <a:ext uri="{FF2B5EF4-FFF2-40B4-BE49-F238E27FC236}">
                <a16:creationId xmlns:a16="http://schemas.microsoft.com/office/drawing/2014/main" id="{81689579-59C6-A94D-91F5-0DB339EEB83E}"/>
              </a:ext>
            </a:extLst>
          </p:cNvPr>
          <p:cNvSpPr>
            <a:spLocks noGrp="1"/>
          </p:cNvSpPr>
          <p:nvPr>
            <p:ph type="ftr" sz="quarter" idx="11"/>
          </p:nvPr>
        </p:nvSpPr>
        <p:spPr/>
        <p:txBody>
          <a:bodyPr/>
          <a:lstStyle/>
          <a:p>
            <a:r>
              <a:rPr lang="it-IT" sz="900" b="1" cap="small" dirty="0">
                <a:solidFill>
                  <a:schemeClr val="tx1"/>
                </a:solidFill>
              </a:rPr>
              <a:t>Avv. Giancarlo Geraci – La riforma della giustizia: prospettive di cambiamento. Palermo, 28 ottobre 2022</a:t>
            </a:r>
          </a:p>
        </p:txBody>
      </p:sp>
      <p:sp>
        <p:nvSpPr>
          <p:cNvPr id="6" name="Segnaposto numero diapositiva 5">
            <a:extLst>
              <a:ext uri="{FF2B5EF4-FFF2-40B4-BE49-F238E27FC236}">
                <a16:creationId xmlns:a16="http://schemas.microsoft.com/office/drawing/2014/main" id="{42FB5F23-C8B0-9449-8929-398907F49A58}"/>
              </a:ext>
            </a:extLst>
          </p:cNvPr>
          <p:cNvSpPr>
            <a:spLocks noGrp="1"/>
          </p:cNvSpPr>
          <p:nvPr>
            <p:ph type="sldNum" sz="quarter" idx="12"/>
          </p:nvPr>
        </p:nvSpPr>
        <p:spPr/>
        <p:txBody>
          <a:bodyPr/>
          <a:lstStyle/>
          <a:p>
            <a:fld id="{6FF9F0C5-380F-41C2-899A-BAC0F0927E16}" type="slidenum">
              <a:rPr lang="en-US" smtClean="0"/>
              <a:t>21</a:t>
            </a:fld>
            <a:endParaRPr lang="en-US" dirty="0"/>
          </a:p>
        </p:txBody>
      </p:sp>
    </p:spTree>
    <p:extLst>
      <p:ext uri="{BB962C8B-B14F-4D97-AF65-F5344CB8AC3E}">
        <p14:creationId xmlns:p14="http://schemas.microsoft.com/office/powerpoint/2010/main" val="76341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236D85-A94B-C043-913C-406777CC8F81}"/>
              </a:ext>
            </a:extLst>
          </p:cNvPr>
          <p:cNvSpPr>
            <a:spLocks noGrp="1"/>
          </p:cNvSpPr>
          <p:nvPr>
            <p:ph type="title"/>
          </p:nvPr>
        </p:nvSpPr>
        <p:spPr>
          <a:xfrm>
            <a:off x="677334" y="609600"/>
            <a:ext cx="8596668" cy="1185864"/>
          </a:xfrm>
        </p:spPr>
        <p:txBody>
          <a:bodyPr>
            <a:normAutofit fontScale="90000"/>
          </a:bodyPr>
          <a:lstStyle/>
          <a:p>
            <a:pPr algn="ctr"/>
            <a:r>
              <a:rPr lang="it-IT" sz="3600" cap="small" dirty="0">
                <a:solidFill>
                  <a:srgbClr val="0070C0"/>
                </a:solidFill>
                <a:effectLst>
                  <a:outerShdw blurRad="38100" dist="38100" dir="2700000" algn="tl">
                    <a:srgbClr val="000000">
                      <a:alpha val="43137"/>
                    </a:srgbClr>
                  </a:outerShdw>
                </a:effectLst>
              </a:rPr>
              <a:t>Art. 20 d.lgs. 28/2010</a:t>
            </a:r>
            <a:br>
              <a:rPr lang="it-IT" sz="3600" cap="small" dirty="0">
                <a:solidFill>
                  <a:srgbClr val="0070C0"/>
                </a:solidFill>
                <a:effectLst>
                  <a:outerShdw blurRad="38100" dist="38100" dir="2700000" algn="tl">
                    <a:srgbClr val="000000">
                      <a:alpha val="43137"/>
                    </a:srgbClr>
                  </a:outerShdw>
                </a:effectLst>
              </a:rPr>
            </a:br>
            <a:r>
              <a:rPr lang="it-IT" u="sng" cap="small" dirty="0">
                <a:solidFill>
                  <a:srgbClr val="0070C0"/>
                </a:solidFill>
                <a:effectLst>
                  <a:outerShdw blurRad="38100" dist="38100" dir="2700000" algn="tl">
                    <a:srgbClr val="000000">
                      <a:alpha val="43137"/>
                    </a:srgbClr>
                  </a:outerShdw>
                </a:effectLst>
              </a:rPr>
              <a:t>Credito d’imposta</a:t>
            </a:r>
            <a:endParaRPr lang="it-IT" dirty="0"/>
          </a:p>
        </p:txBody>
      </p:sp>
      <p:sp>
        <p:nvSpPr>
          <p:cNvPr id="3" name="Segnaposto contenuto 2">
            <a:extLst>
              <a:ext uri="{FF2B5EF4-FFF2-40B4-BE49-F238E27FC236}">
                <a16:creationId xmlns:a16="http://schemas.microsoft.com/office/drawing/2014/main" id="{101C05EC-9D60-BD48-B878-124085D7DA72}"/>
              </a:ext>
            </a:extLst>
          </p:cNvPr>
          <p:cNvSpPr>
            <a:spLocks noGrp="1"/>
          </p:cNvSpPr>
          <p:nvPr>
            <p:ph sz="half" idx="1"/>
          </p:nvPr>
        </p:nvSpPr>
        <p:spPr>
          <a:xfrm>
            <a:off x="677335" y="1795464"/>
            <a:ext cx="3871806" cy="4245897"/>
          </a:xfrm>
        </p:spPr>
        <p:txBody>
          <a:bodyPr>
            <a:normAutofit fontScale="92500"/>
          </a:bodyPr>
          <a:lstStyle/>
          <a:p>
            <a:pPr marL="0" indent="0" algn="just">
              <a:buNone/>
            </a:pPr>
            <a:r>
              <a:rPr lang="it-IT" b="1" dirty="0">
                <a:latin typeface="Garamond" panose="02020404030301010803" pitchFamily="18" charset="0"/>
              </a:rPr>
              <a:t>1. </a:t>
            </a:r>
            <a:r>
              <a:rPr lang="it-IT" dirty="0">
                <a:latin typeface="Garamond" panose="02020404030301010803" pitchFamily="18" charset="0"/>
              </a:rPr>
              <a:t>Alle parti che corrispondono l’indennità ai soggetti abilitati a svolgere il procedimento di mediazione presso gli organismi è riconosciuto, in caso di successo della mediazione, un credito d’imposta commisurato all’indennità stessa, fino a concorrenza di € 500 […]. In caso di insuccesso della mediazione, il credito d’imposta è ridotto della metà.</a:t>
            </a:r>
          </a:p>
        </p:txBody>
      </p:sp>
      <p:sp>
        <p:nvSpPr>
          <p:cNvPr id="4" name="Segnaposto contenuto 3">
            <a:extLst>
              <a:ext uri="{FF2B5EF4-FFF2-40B4-BE49-F238E27FC236}">
                <a16:creationId xmlns:a16="http://schemas.microsoft.com/office/drawing/2014/main" id="{B35D3F88-DAB3-B940-B4FF-B48507AFD1D0}"/>
              </a:ext>
            </a:extLst>
          </p:cNvPr>
          <p:cNvSpPr>
            <a:spLocks noGrp="1"/>
          </p:cNvSpPr>
          <p:nvPr>
            <p:ph sz="half" idx="2"/>
          </p:nvPr>
        </p:nvSpPr>
        <p:spPr>
          <a:xfrm>
            <a:off x="4754880" y="1795465"/>
            <a:ext cx="4834890" cy="4245898"/>
          </a:xfrm>
        </p:spPr>
        <p:txBody>
          <a:bodyPr>
            <a:normAutofit fontScale="92500"/>
          </a:bodyPr>
          <a:lstStyle/>
          <a:p>
            <a:pPr marL="0" indent="0" algn="just">
              <a:buNone/>
            </a:pPr>
            <a:r>
              <a:rPr lang="it-IT" b="1" dirty="0">
                <a:latin typeface="Garamond" panose="02020404030301010803" pitchFamily="18" charset="0"/>
              </a:rPr>
              <a:t>1.</a:t>
            </a:r>
            <a:r>
              <a:rPr lang="it-IT" dirty="0">
                <a:latin typeface="Garamond" panose="02020404030301010803" pitchFamily="18" charset="0"/>
              </a:rPr>
              <a:t> Alle parti è riconosciuto, quando è raggiunto l’accordo di conciliazione, un credito d’imposta commisurato all’indennità corrisposta […] fino a concorrenza di </a:t>
            </a:r>
            <a:r>
              <a:rPr lang="it-IT" b="1" dirty="0">
                <a:latin typeface="Garamond" panose="02020404030301010803" pitchFamily="18" charset="0"/>
              </a:rPr>
              <a:t>€ 600</a:t>
            </a:r>
            <a:r>
              <a:rPr lang="it-IT" dirty="0">
                <a:latin typeface="Garamond" panose="02020404030301010803" pitchFamily="18" charset="0"/>
              </a:rPr>
              <a:t>. </a:t>
            </a:r>
            <a:r>
              <a:rPr lang="it-IT" b="1" dirty="0">
                <a:latin typeface="Garamond" panose="02020404030301010803" pitchFamily="18" charset="0"/>
              </a:rPr>
              <a:t>Nei casi di cui all’art.5, comma 1, e quando la mediazione è demandata dal giudice, alle parti è riconosciuto un credito d’imposta commisurato al compenso corrisposto al proprio avvocato per l’assistenza nella procedura di mediazione, nei limiti previsti dai parametri forensi e fino a concorrenza di euro seicento.</a:t>
            </a:r>
          </a:p>
          <a:p>
            <a:pPr marL="0" indent="0" algn="just">
              <a:buNone/>
            </a:pPr>
            <a:r>
              <a:rPr lang="it-IT" b="1" dirty="0">
                <a:latin typeface="Garamond" panose="02020404030301010803" pitchFamily="18" charset="0"/>
              </a:rPr>
              <a:t>3.  È riconosciuto un ulteriore credito d’imposta commisurato al CU versato dalla parte del giudizio estinto a seguito della conclusione di un accordo di conciliazione, nel limite dell’importo versato e fino a concorrenza di € 518</a:t>
            </a:r>
          </a:p>
          <a:p>
            <a:pPr marL="0" indent="0" algn="just">
              <a:buNone/>
            </a:pPr>
            <a:endParaRPr lang="it-IT" dirty="0"/>
          </a:p>
        </p:txBody>
      </p:sp>
      <p:sp>
        <p:nvSpPr>
          <p:cNvPr id="5" name="Segnaposto piè di pagina 4">
            <a:extLst>
              <a:ext uri="{FF2B5EF4-FFF2-40B4-BE49-F238E27FC236}">
                <a16:creationId xmlns:a16="http://schemas.microsoft.com/office/drawing/2014/main" id="{307C5D56-1809-7A46-9596-4872DDAFC9D2}"/>
              </a:ext>
            </a:extLst>
          </p:cNvPr>
          <p:cNvSpPr>
            <a:spLocks noGrp="1"/>
          </p:cNvSpPr>
          <p:nvPr>
            <p:ph type="ftr" sz="quarter" idx="11"/>
          </p:nvPr>
        </p:nvSpPr>
        <p:spPr/>
        <p:txBody>
          <a:bodyPr/>
          <a:lstStyle/>
          <a:p>
            <a:r>
              <a:rPr lang="it-IT" sz="900" b="1" cap="small" dirty="0">
                <a:solidFill>
                  <a:schemeClr val="tx1"/>
                </a:solidFill>
              </a:rPr>
              <a:t>Avv. Giancarlo Geraci – La riforma della giustizia: prospettive di cambiamento. Palermo, 28 ottobre 2022</a:t>
            </a:r>
          </a:p>
        </p:txBody>
      </p:sp>
      <p:sp>
        <p:nvSpPr>
          <p:cNvPr id="6" name="Segnaposto numero diapositiva 5">
            <a:extLst>
              <a:ext uri="{FF2B5EF4-FFF2-40B4-BE49-F238E27FC236}">
                <a16:creationId xmlns:a16="http://schemas.microsoft.com/office/drawing/2014/main" id="{CD7EED37-5DB7-B04C-B9C9-EC433A5EDB45}"/>
              </a:ext>
            </a:extLst>
          </p:cNvPr>
          <p:cNvSpPr>
            <a:spLocks noGrp="1"/>
          </p:cNvSpPr>
          <p:nvPr>
            <p:ph type="sldNum" sz="quarter" idx="12"/>
          </p:nvPr>
        </p:nvSpPr>
        <p:spPr/>
        <p:txBody>
          <a:bodyPr/>
          <a:lstStyle/>
          <a:p>
            <a:fld id="{6FF9F0C5-380F-41C2-899A-BAC0F0927E16}" type="slidenum">
              <a:rPr lang="en-US" smtClean="0"/>
              <a:t>22</a:t>
            </a:fld>
            <a:endParaRPr lang="en-US" dirty="0"/>
          </a:p>
        </p:txBody>
      </p:sp>
    </p:spTree>
    <p:extLst>
      <p:ext uri="{BB962C8B-B14F-4D97-AF65-F5344CB8AC3E}">
        <p14:creationId xmlns:p14="http://schemas.microsoft.com/office/powerpoint/2010/main" val="1736919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D689D894-5515-9148-B95A-A074E01AC79A}"/>
              </a:ext>
            </a:extLst>
          </p:cNvPr>
          <p:cNvSpPr>
            <a:spLocks noGrp="1"/>
          </p:cNvSpPr>
          <p:nvPr>
            <p:ph type="title"/>
          </p:nvPr>
        </p:nvSpPr>
        <p:spPr>
          <a:xfrm>
            <a:off x="677334" y="609600"/>
            <a:ext cx="8596668" cy="750570"/>
          </a:xfrm>
        </p:spPr>
        <p:txBody>
          <a:bodyPr/>
          <a:lstStyle/>
          <a:p>
            <a:pPr algn="ctr"/>
            <a:r>
              <a:rPr lang="it-IT" sz="3600" cap="small" dirty="0">
                <a:solidFill>
                  <a:srgbClr val="0070C0"/>
                </a:solidFill>
                <a:effectLst>
                  <a:outerShdw blurRad="38100" dist="38100" dir="2700000" algn="tl">
                    <a:srgbClr val="000000">
                      <a:alpha val="43137"/>
                    </a:srgbClr>
                  </a:outerShdw>
                </a:effectLst>
              </a:rPr>
              <a:t>La negoziazione assistita</a:t>
            </a:r>
            <a:endParaRPr lang="it-IT" dirty="0"/>
          </a:p>
        </p:txBody>
      </p:sp>
      <p:sp>
        <p:nvSpPr>
          <p:cNvPr id="8" name="Segnaposto contenuto 7">
            <a:extLst>
              <a:ext uri="{FF2B5EF4-FFF2-40B4-BE49-F238E27FC236}">
                <a16:creationId xmlns:a16="http://schemas.microsoft.com/office/drawing/2014/main" id="{E3DEB408-A935-9D40-9EC4-CF6E1786ED43}"/>
              </a:ext>
            </a:extLst>
          </p:cNvPr>
          <p:cNvSpPr>
            <a:spLocks noGrp="1"/>
          </p:cNvSpPr>
          <p:nvPr>
            <p:ph idx="1"/>
          </p:nvPr>
        </p:nvSpPr>
        <p:spPr>
          <a:xfrm>
            <a:off x="677334" y="1440181"/>
            <a:ext cx="8596668" cy="4601182"/>
          </a:xfrm>
        </p:spPr>
        <p:txBody>
          <a:bodyPr>
            <a:normAutofit/>
          </a:bodyPr>
          <a:lstStyle/>
          <a:p>
            <a:pPr algn="just"/>
            <a:r>
              <a:rPr lang="it-IT" sz="2400" dirty="0">
                <a:latin typeface="Garamond" panose="02020404030301010803" pitchFamily="18" charset="0"/>
              </a:rPr>
              <a:t>Possibilità di ricorrere alla negoziazione assistita per risoluzione di controversie in materia di lavoro</a:t>
            </a:r>
          </a:p>
          <a:p>
            <a:pPr algn="just"/>
            <a:r>
              <a:rPr lang="it-IT" sz="2400" dirty="0">
                <a:latin typeface="Garamond" panose="02020404030301010803" pitchFamily="18" charset="0"/>
              </a:rPr>
              <a:t>Disciplina dello svolgimento in modalità telematica</a:t>
            </a:r>
          </a:p>
          <a:p>
            <a:pPr algn="just"/>
            <a:r>
              <a:rPr lang="it-IT" sz="2400" dirty="0">
                <a:latin typeface="Garamond" panose="02020404030301010803" pitchFamily="18" charset="0"/>
              </a:rPr>
              <a:t>Introduzione dell’istruzione stragiudiziale, con possibilità di acquisire dichiarazioni di terzi e le c.d. dichiarazioni confessorie</a:t>
            </a:r>
          </a:p>
          <a:p>
            <a:pPr algn="just"/>
            <a:r>
              <a:rPr lang="it-IT" sz="2400" dirty="0">
                <a:latin typeface="Garamond" panose="02020404030301010803" pitchFamily="18" charset="0"/>
              </a:rPr>
              <a:t>Modifica di alcuni aspetti della negoziazione assistita in ambito di separazione personali, cessazione degli effetti civili o scioglimento del matrimonio</a:t>
            </a:r>
          </a:p>
          <a:p>
            <a:pPr algn="just"/>
            <a:r>
              <a:rPr lang="it-IT" sz="2400" dirty="0">
                <a:latin typeface="Garamond" panose="02020404030301010803" pitchFamily="18" charset="0"/>
              </a:rPr>
              <a:t>Istituzione del patrocinio a spese dello Stato</a:t>
            </a:r>
          </a:p>
        </p:txBody>
      </p:sp>
      <p:sp>
        <p:nvSpPr>
          <p:cNvPr id="5" name="Segnaposto piè di pagina 4">
            <a:extLst>
              <a:ext uri="{FF2B5EF4-FFF2-40B4-BE49-F238E27FC236}">
                <a16:creationId xmlns:a16="http://schemas.microsoft.com/office/drawing/2014/main" id="{CB6A2D24-371F-F944-BC18-09051DA75350}"/>
              </a:ext>
            </a:extLst>
          </p:cNvPr>
          <p:cNvSpPr>
            <a:spLocks noGrp="1"/>
          </p:cNvSpPr>
          <p:nvPr>
            <p:ph type="ftr" sz="quarter" idx="11"/>
          </p:nvPr>
        </p:nvSpPr>
        <p:spPr/>
        <p:txBody>
          <a:bodyPr/>
          <a:lstStyle/>
          <a:p>
            <a:r>
              <a:rPr lang="it-IT" b="1" cap="small" dirty="0">
                <a:solidFill>
                  <a:schemeClr val="tx1"/>
                </a:solidFill>
              </a:rPr>
              <a:t>Avv. Giancarlo Geraci – La riforma della giustizia: prospettive di cambiamento. Palermo, 28 ottobre 2022</a:t>
            </a:r>
          </a:p>
        </p:txBody>
      </p:sp>
      <p:sp>
        <p:nvSpPr>
          <p:cNvPr id="6" name="Segnaposto numero diapositiva 5">
            <a:extLst>
              <a:ext uri="{FF2B5EF4-FFF2-40B4-BE49-F238E27FC236}">
                <a16:creationId xmlns:a16="http://schemas.microsoft.com/office/drawing/2014/main" id="{06C67230-9904-5B43-9486-1FE41D670EE1}"/>
              </a:ext>
            </a:extLst>
          </p:cNvPr>
          <p:cNvSpPr>
            <a:spLocks noGrp="1"/>
          </p:cNvSpPr>
          <p:nvPr>
            <p:ph type="sldNum" sz="quarter" idx="12"/>
          </p:nvPr>
        </p:nvSpPr>
        <p:spPr/>
        <p:txBody>
          <a:bodyPr/>
          <a:lstStyle/>
          <a:p>
            <a:fld id="{6FF9F0C5-380F-41C2-899A-BAC0F0927E16}" type="slidenum">
              <a:rPr lang="en-US" smtClean="0"/>
              <a:t>23</a:t>
            </a:fld>
            <a:endParaRPr lang="en-US" dirty="0"/>
          </a:p>
        </p:txBody>
      </p:sp>
    </p:spTree>
    <p:extLst>
      <p:ext uri="{BB962C8B-B14F-4D97-AF65-F5344CB8AC3E}">
        <p14:creationId xmlns:p14="http://schemas.microsoft.com/office/powerpoint/2010/main" val="128565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p:tgtEl>
                                          <p:spTgt spid="8">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8">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p:tgtEl>
                                          <p:spTgt spid="8">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8">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p:tgtEl>
                                          <p:spTgt spid="8">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p:tgtEl>
                                          <p:spTgt spid="8">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8">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anim calcmode="lin" valueType="num">
                                      <p:cBhvr additive="base">
                                        <p:cTn id="31" dur="500"/>
                                        <p:tgtEl>
                                          <p:spTgt spid="8">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98FD43-3CF4-7A44-81AE-1479D8CF8C47}"/>
              </a:ext>
            </a:extLst>
          </p:cNvPr>
          <p:cNvSpPr>
            <a:spLocks noGrp="1"/>
          </p:cNvSpPr>
          <p:nvPr>
            <p:ph type="title"/>
          </p:nvPr>
        </p:nvSpPr>
        <p:spPr>
          <a:xfrm>
            <a:off x="677334" y="609600"/>
            <a:ext cx="8596668" cy="1059180"/>
          </a:xfrm>
        </p:spPr>
        <p:txBody>
          <a:bodyPr>
            <a:normAutofit fontScale="90000"/>
          </a:bodyPr>
          <a:lstStyle/>
          <a:p>
            <a:pPr algn="ctr"/>
            <a:r>
              <a:rPr lang="it-IT" sz="3600" cap="small" dirty="0">
                <a:solidFill>
                  <a:srgbClr val="0070C0"/>
                </a:solidFill>
                <a:effectLst>
                  <a:outerShdw blurRad="38100" dist="38100" dir="2700000" algn="tl">
                    <a:srgbClr val="000000">
                      <a:alpha val="43137"/>
                    </a:srgbClr>
                  </a:outerShdw>
                </a:effectLst>
              </a:rPr>
              <a:t>Art. 2 </a:t>
            </a:r>
            <a:r>
              <a:rPr lang="it-IT" sz="3600" cap="small" dirty="0" err="1">
                <a:solidFill>
                  <a:srgbClr val="0070C0"/>
                </a:solidFill>
                <a:effectLst>
                  <a:outerShdw blurRad="38100" dist="38100" dir="2700000" algn="tl">
                    <a:srgbClr val="000000">
                      <a:alpha val="43137"/>
                    </a:srgbClr>
                  </a:outerShdw>
                </a:effectLst>
              </a:rPr>
              <a:t>d.l.</a:t>
            </a:r>
            <a:r>
              <a:rPr lang="it-IT" sz="3600" cap="small" dirty="0">
                <a:solidFill>
                  <a:srgbClr val="0070C0"/>
                </a:solidFill>
                <a:effectLst>
                  <a:outerShdw blurRad="38100" dist="38100" dir="2700000" algn="tl">
                    <a:srgbClr val="000000">
                      <a:alpha val="43137"/>
                    </a:srgbClr>
                  </a:outerShdw>
                </a:effectLst>
              </a:rPr>
              <a:t> 132/2014</a:t>
            </a:r>
            <a:br>
              <a:rPr lang="it-IT" sz="3600" cap="small" dirty="0">
                <a:solidFill>
                  <a:srgbClr val="0070C0"/>
                </a:solidFill>
                <a:effectLst>
                  <a:outerShdw blurRad="38100" dist="38100" dir="2700000" algn="tl">
                    <a:srgbClr val="000000">
                      <a:alpha val="43137"/>
                    </a:srgbClr>
                  </a:outerShdw>
                </a:effectLst>
              </a:rPr>
            </a:br>
            <a:r>
              <a:rPr lang="it-IT" sz="3600" u="sng" cap="small" dirty="0">
                <a:solidFill>
                  <a:srgbClr val="0070C0"/>
                </a:solidFill>
                <a:effectLst>
                  <a:outerShdw blurRad="38100" dist="38100" dir="2700000" algn="tl">
                    <a:srgbClr val="000000">
                      <a:alpha val="43137"/>
                    </a:srgbClr>
                  </a:outerShdw>
                </a:effectLst>
              </a:rPr>
              <a:t>Convenzione di negoziazione assistita da avvocati</a:t>
            </a:r>
            <a:endParaRPr lang="it-IT" dirty="0"/>
          </a:p>
        </p:txBody>
      </p:sp>
      <p:sp>
        <p:nvSpPr>
          <p:cNvPr id="3" name="Segnaposto contenuto 2">
            <a:extLst>
              <a:ext uri="{FF2B5EF4-FFF2-40B4-BE49-F238E27FC236}">
                <a16:creationId xmlns:a16="http://schemas.microsoft.com/office/drawing/2014/main" id="{11C79330-4467-CC4F-BA70-78207C3A4199}"/>
              </a:ext>
            </a:extLst>
          </p:cNvPr>
          <p:cNvSpPr>
            <a:spLocks noGrp="1"/>
          </p:cNvSpPr>
          <p:nvPr>
            <p:ph sz="half" idx="1"/>
          </p:nvPr>
        </p:nvSpPr>
        <p:spPr>
          <a:xfrm>
            <a:off x="677334" y="1783080"/>
            <a:ext cx="4184035" cy="4258281"/>
          </a:xfrm>
        </p:spPr>
        <p:txBody>
          <a:bodyPr>
            <a:normAutofit lnSpcReduction="10000"/>
          </a:bodyPr>
          <a:lstStyle/>
          <a:p>
            <a:pPr marL="0" indent="0" algn="just">
              <a:buNone/>
            </a:pPr>
            <a:r>
              <a:rPr lang="it-IT" b="1" dirty="0">
                <a:latin typeface="Garamond" panose="02020404030301010803" pitchFamily="18" charset="0"/>
              </a:rPr>
              <a:t>2. </a:t>
            </a:r>
            <a:r>
              <a:rPr lang="it-IT" dirty="0">
                <a:latin typeface="Garamond" panose="02020404030301010803" pitchFamily="18" charset="0"/>
              </a:rPr>
              <a:t>La convenzione di negoziazione assistita deve precisare […] b) il contenuto della controversia, che non deve riguardare diritti indisponibili o vertere in materia di lavoro.</a:t>
            </a:r>
          </a:p>
        </p:txBody>
      </p:sp>
      <p:sp>
        <p:nvSpPr>
          <p:cNvPr id="4" name="Segnaposto contenuto 3">
            <a:extLst>
              <a:ext uri="{FF2B5EF4-FFF2-40B4-BE49-F238E27FC236}">
                <a16:creationId xmlns:a16="http://schemas.microsoft.com/office/drawing/2014/main" id="{5BA2F35C-A01F-954B-AD77-D1B7F4666FC4}"/>
              </a:ext>
            </a:extLst>
          </p:cNvPr>
          <p:cNvSpPr>
            <a:spLocks noGrp="1"/>
          </p:cNvSpPr>
          <p:nvPr>
            <p:ph sz="half" idx="2"/>
          </p:nvPr>
        </p:nvSpPr>
        <p:spPr>
          <a:xfrm>
            <a:off x="5089970" y="1783081"/>
            <a:ext cx="4184034" cy="4258282"/>
          </a:xfrm>
        </p:spPr>
        <p:txBody>
          <a:bodyPr>
            <a:normAutofit lnSpcReduction="10000"/>
          </a:bodyPr>
          <a:lstStyle/>
          <a:p>
            <a:pPr marL="0" indent="0" algn="just">
              <a:buNone/>
            </a:pPr>
            <a:r>
              <a:rPr lang="it-IT" b="1" dirty="0">
                <a:latin typeface="Garamond" panose="02020404030301010803" pitchFamily="18" charset="0"/>
              </a:rPr>
              <a:t>2. </a:t>
            </a:r>
            <a:r>
              <a:rPr lang="it-IT" dirty="0">
                <a:latin typeface="Garamond" panose="02020404030301010803" pitchFamily="18" charset="0"/>
              </a:rPr>
              <a:t>La convenzione di negoziazione assistita deve precisare […] b) il contenuto della controversia, che non deve riguardare diritti indisponibili </a:t>
            </a:r>
            <a:r>
              <a:rPr lang="it-IT" strike="sngStrike" dirty="0">
                <a:latin typeface="Garamond" panose="02020404030301010803" pitchFamily="18" charset="0"/>
              </a:rPr>
              <a:t>o vertere in materia di lavoro</a:t>
            </a:r>
            <a:r>
              <a:rPr lang="it-IT" dirty="0">
                <a:latin typeface="Garamond" panose="02020404030301010803" pitchFamily="18" charset="0"/>
              </a:rPr>
              <a:t>.</a:t>
            </a:r>
          </a:p>
          <a:p>
            <a:pPr marL="0" indent="0" algn="just">
              <a:buNone/>
            </a:pPr>
            <a:r>
              <a:rPr lang="it-IT" b="1" dirty="0">
                <a:latin typeface="Garamond" panose="02020404030301010803" pitchFamily="18" charset="0"/>
              </a:rPr>
              <a:t>2 bis. La convenzione di n.a. può inoltre precisare: a) la possibilità di acquisire dichiarazioni di terzi su fatti rilevanti in relazione all’oggetto della controversia; b)</a:t>
            </a:r>
            <a:r>
              <a:rPr lang="it-IT" dirty="0">
                <a:latin typeface="Garamond" panose="02020404030301010803" pitchFamily="18" charset="0"/>
              </a:rPr>
              <a:t> </a:t>
            </a:r>
            <a:r>
              <a:rPr lang="it-IT" b="1" dirty="0">
                <a:latin typeface="Garamond" panose="02020404030301010803" pitchFamily="18" charset="0"/>
              </a:rPr>
              <a:t>la possibilità di acquisire dichiarazioni della controparte sulla verità di fatti ad essa sfavorevoli e favorevoli alla parte nel cui interesse sono richieste; c) la possibilità di svolgere la n.a. con modalità telematiche; d) la possibilità di svolgere gli incontri con collegamenti audiovisivi a distanza</a:t>
            </a:r>
            <a:endParaRPr lang="it-IT" dirty="0"/>
          </a:p>
        </p:txBody>
      </p:sp>
      <p:sp>
        <p:nvSpPr>
          <p:cNvPr id="5" name="Segnaposto piè di pagina 4">
            <a:extLst>
              <a:ext uri="{FF2B5EF4-FFF2-40B4-BE49-F238E27FC236}">
                <a16:creationId xmlns:a16="http://schemas.microsoft.com/office/drawing/2014/main" id="{8B68C920-3CAD-7D48-A087-83997CCDC265}"/>
              </a:ext>
            </a:extLst>
          </p:cNvPr>
          <p:cNvSpPr>
            <a:spLocks noGrp="1"/>
          </p:cNvSpPr>
          <p:nvPr>
            <p:ph type="ftr" sz="quarter" idx="11"/>
          </p:nvPr>
        </p:nvSpPr>
        <p:spPr/>
        <p:txBody>
          <a:bodyPr/>
          <a:lstStyle/>
          <a:p>
            <a:r>
              <a:rPr lang="it-IT" b="1" cap="small" dirty="0">
                <a:solidFill>
                  <a:schemeClr val="tx1"/>
                </a:solidFill>
              </a:rPr>
              <a:t>Avv. Giancarlo Geraci – La riforma della giustizia: prospettive di cambiamento. Palermo, 28 ottobre 2022</a:t>
            </a:r>
          </a:p>
        </p:txBody>
      </p:sp>
      <p:sp>
        <p:nvSpPr>
          <p:cNvPr id="6" name="Segnaposto numero diapositiva 5">
            <a:extLst>
              <a:ext uri="{FF2B5EF4-FFF2-40B4-BE49-F238E27FC236}">
                <a16:creationId xmlns:a16="http://schemas.microsoft.com/office/drawing/2014/main" id="{579AB40F-6CC5-D144-86E9-577ACFEF8EAD}"/>
              </a:ext>
            </a:extLst>
          </p:cNvPr>
          <p:cNvSpPr>
            <a:spLocks noGrp="1"/>
          </p:cNvSpPr>
          <p:nvPr>
            <p:ph type="sldNum" sz="quarter" idx="12"/>
          </p:nvPr>
        </p:nvSpPr>
        <p:spPr/>
        <p:txBody>
          <a:bodyPr/>
          <a:lstStyle/>
          <a:p>
            <a:fld id="{6FF9F0C5-380F-41C2-899A-BAC0F0927E16}" type="slidenum">
              <a:rPr lang="en-US" smtClean="0"/>
              <a:t>24</a:t>
            </a:fld>
            <a:endParaRPr lang="en-US" dirty="0"/>
          </a:p>
        </p:txBody>
      </p:sp>
    </p:spTree>
    <p:extLst>
      <p:ext uri="{BB962C8B-B14F-4D97-AF65-F5344CB8AC3E}">
        <p14:creationId xmlns:p14="http://schemas.microsoft.com/office/powerpoint/2010/main" val="221142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765D71-FCDB-2642-B1B3-2DD7421C2F16}"/>
              </a:ext>
            </a:extLst>
          </p:cNvPr>
          <p:cNvSpPr>
            <a:spLocks noGrp="1"/>
          </p:cNvSpPr>
          <p:nvPr>
            <p:ph type="title"/>
          </p:nvPr>
        </p:nvSpPr>
        <p:spPr>
          <a:xfrm>
            <a:off x="677334" y="609600"/>
            <a:ext cx="8596668" cy="1162050"/>
          </a:xfrm>
        </p:spPr>
        <p:txBody>
          <a:bodyPr>
            <a:normAutofit fontScale="90000"/>
          </a:bodyPr>
          <a:lstStyle/>
          <a:p>
            <a:pPr algn="ctr"/>
            <a:r>
              <a:rPr lang="it-IT" sz="3600" cap="small" dirty="0">
                <a:solidFill>
                  <a:srgbClr val="0070C0"/>
                </a:solidFill>
                <a:effectLst>
                  <a:outerShdw blurRad="38100" dist="38100" dir="2700000" algn="tl">
                    <a:srgbClr val="000000">
                      <a:alpha val="43137"/>
                    </a:srgbClr>
                  </a:outerShdw>
                </a:effectLst>
              </a:rPr>
              <a:t>Art. 4 </a:t>
            </a:r>
            <a:r>
              <a:rPr lang="it-IT" sz="3600" i="1" cap="small" dirty="0">
                <a:solidFill>
                  <a:srgbClr val="0070C0"/>
                </a:solidFill>
                <a:effectLst>
                  <a:outerShdw blurRad="38100" dist="38100" dir="2700000" algn="tl">
                    <a:srgbClr val="000000">
                      <a:alpha val="43137"/>
                    </a:srgbClr>
                  </a:outerShdw>
                </a:effectLst>
              </a:rPr>
              <a:t>bis </a:t>
            </a:r>
            <a:r>
              <a:rPr lang="it-IT" sz="3600" cap="small" dirty="0" err="1">
                <a:solidFill>
                  <a:srgbClr val="0070C0"/>
                </a:solidFill>
                <a:effectLst>
                  <a:outerShdw blurRad="38100" dist="38100" dir="2700000" algn="tl">
                    <a:srgbClr val="000000">
                      <a:alpha val="43137"/>
                    </a:srgbClr>
                  </a:outerShdw>
                </a:effectLst>
              </a:rPr>
              <a:t>d.l.</a:t>
            </a:r>
            <a:r>
              <a:rPr lang="it-IT" sz="3600" cap="small" dirty="0">
                <a:solidFill>
                  <a:srgbClr val="0070C0"/>
                </a:solidFill>
                <a:effectLst>
                  <a:outerShdw blurRad="38100" dist="38100" dir="2700000" algn="tl">
                    <a:srgbClr val="000000">
                      <a:alpha val="43137"/>
                    </a:srgbClr>
                  </a:outerShdw>
                </a:effectLst>
              </a:rPr>
              <a:t> 132/2014</a:t>
            </a:r>
            <a:br>
              <a:rPr lang="it-IT" sz="3600" cap="small" dirty="0">
                <a:solidFill>
                  <a:srgbClr val="0070C0"/>
                </a:solidFill>
                <a:effectLst>
                  <a:outerShdw blurRad="38100" dist="38100" dir="2700000" algn="tl">
                    <a:srgbClr val="000000">
                      <a:alpha val="43137"/>
                    </a:srgbClr>
                  </a:outerShdw>
                </a:effectLst>
              </a:rPr>
            </a:br>
            <a:r>
              <a:rPr lang="it-IT" sz="3600" u="sng" cap="small" dirty="0">
                <a:solidFill>
                  <a:srgbClr val="0070C0"/>
                </a:solidFill>
                <a:effectLst>
                  <a:outerShdw blurRad="38100" dist="38100" dir="2700000" algn="tl">
                    <a:srgbClr val="000000">
                      <a:alpha val="43137"/>
                    </a:srgbClr>
                  </a:outerShdw>
                </a:effectLst>
              </a:rPr>
              <a:t>Le dichiarazioni del terzo</a:t>
            </a:r>
            <a:endParaRPr lang="it-IT" dirty="0"/>
          </a:p>
        </p:txBody>
      </p:sp>
      <p:sp>
        <p:nvSpPr>
          <p:cNvPr id="3" name="Segnaposto contenuto 2">
            <a:extLst>
              <a:ext uri="{FF2B5EF4-FFF2-40B4-BE49-F238E27FC236}">
                <a16:creationId xmlns:a16="http://schemas.microsoft.com/office/drawing/2014/main" id="{2EB0E7AE-8571-4C4E-B966-E02D8A5BCD6F}"/>
              </a:ext>
            </a:extLst>
          </p:cNvPr>
          <p:cNvSpPr>
            <a:spLocks noGrp="1"/>
          </p:cNvSpPr>
          <p:nvPr>
            <p:ph idx="1"/>
          </p:nvPr>
        </p:nvSpPr>
        <p:spPr>
          <a:xfrm>
            <a:off x="677334" y="1771650"/>
            <a:ext cx="8596668" cy="4269713"/>
          </a:xfrm>
        </p:spPr>
        <p:txBody>
          <a:bodyPr>
            <a:normAutofit fontScale="92500" lnSpcReduction="10000"/>
          </a:bodyPr>
          <a:lstStyle/>
          <a:p>
            <a:pPr algn="just"/>
            <a:r>
              <a:rPr lang="it-IT" sz="1900" dirty="0">
                <a:latin typeface="Garamond" panose="02020404030301010803" pitchFamily="18" charset="0"/>
              </a:rPr>
              <a:t>L’acquisizione di dichiarazioni su fatti specificamente individuati e rilevanti in relazione all’oggetto della controversia, può avvenire a seguito di specifico invito dell’avvocato al terzo dichiarante, il quale comparirà presso il suo studio ovvero presso il COA, in presenza degli avvocati che assistono le altre parti.</a:t>
            </a:r>
          </a:p>
          <a:p>
            <a:pPr algn="just"/>
            <a:r>
              <a:rPr lang="it-IT" sz="1900" dirty="0">
                <a:latin typeface="Garamond" panose="02020404030301010803" pitchFamily="18" charset="0"/>
              </a:rPr>
              <a:t>Il dichiarante viene identificato e previamente domandato se ha rapporti personali o interesse nella causa e viene informato, tra le altre, della facoltà di non rendere dichiarazioni, delle conseguenze penali delle false dichiarazioni e del dovere di mantenere riservate le domande che gli sono rivolte e le risposte date.</a:t>
            </a:r>
          </a:p>
          <a:p>
            <a:pPr algn="just"/>
            <a:r>
              <a:rPr lang="it-IT" sz="1900" dirty="0">
                <a:latin typeface="Garamond" panose="02020404030301010803" pitchFamily="18" charset="0"/>
              </a:rPr>
              <a:t>Le domande e le dichiarazioni sono verbalizzate in un documento redatto dagli avvocati che deve essere fedele a tutto quanto avvenuto e deve essere sottoscritto dal dichiarante e dagli avvocati.</a:t>
            </a:r>
          </a:p>
          <a:p>
            <a:pPr algn="just"/>
            <a:r>
              <a:rPr lang="it-IT" sz="1900" dirty="0">
                <a:latin typeface="Garamond" panose="02020404030301010803" pitchFamily="18" charset="0"/>
              </a:rPr>
              <a:t>Comma 6: il verbale «fa piena prova di quanto gli avvocati attestano essere avvenuto in loro presenza. Può essere prodotto nel giudizio tra le parti della convenzione di n.a. ed è valutato dal giudice ai sensi dell’art. 116 </a:t>
            </a:r>
            <a:r>
              <a:rPr lang="it-IT" sz="1900" dirty="0" err="1">
                <a:latin typeface="Garamond" panose="02020404030301010803" pitchFamily="18" charset="0"/>
              </a:rPr>
              <a:t>c.p.c.</a:t>
            </a:r>
            <a:r>
              <a:rPr lang="it-IT" sz="1900" dirty="0">
                <a:latin typeface="Garamond" panose="02020404030301010803" pitchFamily="18" charset="0"/>
              </a:rPr>
              <a:t> Il giudice può disporre che l’informatore sia escusso come testimone»</a:t>
            </a:r>
          </a:p>
          <a:p>
            <a:pPr algn="just"/>
            <a:endParaRPr lang="it-IT"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55856DEB-150B-B849-8552-17C41816D73F}"/>
              </a:ext>
            </a:extLst>
          </p:cNvPr>
          <p:cNvSpPr>
            <a:spLocks noGrp="1"/>
          </p:cNvSpPr>
          <p:nvPr>
            <p:ph type="ftr" sz="quarter" idx="11"/>
          </p:nvPr>
        </p:nvSpPr>
        <p:spPr>
          <a:xfrm>
            <a:off x="677334" y="6041362"/>
            <a:ext cx="5803476" cy="365125"/>
          </a:xfrm>
        </p:spPr>
        <p:txBody>
          <a:bodyPr/>
          <a:lstStyle/>
          <a:p>
            <a:r>
              <a:rPr lang="it-IT" b="1" cap="small" dirty="0">
                <a:solidFill>
                  <a:schemeClr val="tx1"/>
                </a:solidFill>
              </a:rPr>
              <a:t>Avv. Giancarlo Geraci – La riforma della giustizia: prospettive di cambiamento. Palermo, 28 ottobre 2022</a:t>
            </a:r>
          </a:p>
        </p:txBody>
      </p:sp>
      <p:sp>
        <p:nvSpPr>
          <p:cNvPr id="5" name="Segnaposto numero diapositiva 4">
            <a:extLst>
              <a:ext uri="{FF2B5EF4-FFF2-40B4-BE49-F238E27FC236}">
                <a16:creationId xmlns:a16="http://schemas.microsoft.com/office/drawing/2014/main" id="{5CD1ADF9-958A-9C48-8D57-979B53870C63}"/>
              </a:ext>
            </a:extLst>
          </p:cNvPr>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3332085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DD59702-2EAD-4E43-8896-C0C35076EF43}"/>
              </a:ext>
            </a:extLst>
          </p:cNvPr>
          <p:cNvSpPr>
            <a:spLocks noGrp="1"/>
          </p:cNvSpPr>
          <p:nvPr>
            <p:ph type="title"/>
          </p:nvPr>
        </p:nvSpPr>
        <p:spPr>
          <a:xfrm>
            <a:off x="677334" y="609600"/>
            <a:ext cx="8596668" cy="1185864"/>
          </a:xfrm>
        </p:spPr>
        <p:txBody>
          <a:bodyPr>
            <a:normAutofit fontScale="90000"/>
          </a:bodyPr>
          <a:lstStyle/>
          <a:p>
            <a:pPr algn="ctr"/>
            <a:r>
              <a:rPr lang="it-IT" sz="3600" cap="small" dirty="0">
                <a:solidFill>
                  <a:srgbClr val="0070C0"/>
                </a:solidFill>
                <a:effectLst>
                  <a:outerShdw blurRad="38100" dist="38100" dir="2700000" algn="tl">
                    <a:srgbClr val="000000">
                      <a:alpha val="43137"/>
                    </a:srgbClr>
                  </a:outerShdw>
                </a:effectLst>
              </a:rPr>
              <a:t>Art. 4 </a:t>
            </a:r>
            <a:r>
              <a:rPr lang="it-IT" sz="3600" i="1" cap="small" dirty="0">
                <a:solidFill>
                  <a:srgbClr val="0070C0"/>
                </a:solidFill>
                <a:effectLst>
                  <a:outerShdw blurRad="38100" dist="38100" dir="2700000" algn="tl">
                    <a:srgbClr val="000000">
                      <a:alpha val="43137"/>
                    </a:srgbClr>
                  </a:outerShdw>
                </a:effectLst>
              </a:rPr>
              <a:t>ter </a:t>
            </a:r>
            <a:r>
              <a:rPr lang="it-IT" sz="3600" cap="small" dirty="0" err="1">
                <a:solidFill>
                  <a:srgbClr val="0070C0"/>
                </a:solidFill>
                <a:effectLst>
                  <a:outerShdw blurRad="38100" dist="38100" dir="2700000" algn="tl">
                    <a:srgbClr val="000000">
                      <a:alpha val="43137"/>
                    </a:srgbClr>
                  </a:outerShdw>
                </a:effectLst>
              </a:rPr>
              <a:t>d.l.</a:t>
            </a:r>
            <a:r>
              <a:rPr lang="it-IT" sz="3600" cap="small" dirty="0">
                <a:solidFill>
                  <a:srgbClr val="0070C0"/>
                </a:solidFill>
                <a:effectLst>
                  <a:outerShdw blurRad="38100" dist="38100" dir="2700000" algn="tl">
                    <a:srgbClr val="000000">
                      <a:alpha val="43137"/>
                    </a:srgbClr>
                  </a:outerShdw>
                </a:effectLst>
              </a:rPr>
              <a:t> 132/2014</a:t>
            </a:r>
            <a:br>
              <a:rPr lang="it-IT" sz="3600" cap="small" dirty="0">
                <a:solidFill>
                  <a:srgbClr val="0070C0"/>
                </a:solidFill>
                <a:effectLst>
                  <a:outerShdw blurRad="38100" dist="38100" dir="2700000" algn="tl">
                    <a:srgbClr val="000000">
                      <a:alpha val="43137"/>
                    </a:srgbClr>
                  </a:outerShdw>
                </a:effectLst>
              </a:rPr>
            </a:br>
            <a:r>
              <a:rPr lang="it-IT" sz="3600" u="sng" cap="small" dirty="0">
                <a:solidFill>
                  <a:srgbClr val="0070C0"/>
                </a:solidFill>
                <a:effectLst>
                  <a:outerShdw blurRad="38100" dist="38100" dir="2700000" algn="tl">
                    <a:srgbClr val="000000">
                      <a:alpha val="43137"/>
                    </a:srgbClr>
                  </a:outerShdw>
                </a:effectLst>
              </a:rPr>
              <a:t>Dichiarazioni confessorie</a:t>
            </a:r>
            <a:endParaRPr lang="it-IT" dirty="0"/>
          </a:p>
        </p:txBody>
      </p:sp>
      <p:sp>
        <p:nvSpPr>
          <p:cNvPr id="3" name="Segnaposto contenuto 2">
            <a:extLst>
              <a:ext uri="{FF2B5EF4-FFF2-40B4-BE49-F238E27FC236}">
                <a16:creationId xmlns:a16="http://schemas.microsoft.com/office/drawing/2014/main" id="{1009CE7F-4D08-D147-AD50-252DCFE1E63F}"/>
              </a:ext>
            </a:extLst>
          </p:cNvPr>
          <p:cNvSpPr>
            <a:spLocks noGrp="1"/>
          </p:cNvSpPr>
          <p:nvPr>
            <p:ph idx="1"/>
          </p:nvPr>
        </p:nvSpPr>
        <p:spPr>
          <a:xfrm>
            <a:off x="677334" y="1795465"/>
            <a:ext cx="8596668" cy="4245898"/>
          </a:xfrm>
        </p:spPr>
        <p:txBody>
          <a:bodyPr>
            <a:normAutofit/>
          </a:bodyPr>
          <a:lstStyle/>
          <a:p>
            <a:pPr algn="just"/>
            <a:r>
              <a:rPr lang="it-IT" sz="2000" dirty="0">
                <a:latin typeface="Garamond" panose="02020404030301010803" pitchFamily="18" charset="0"/>
              </a:rPr>
              <a:t>Ciascun avvocato può invitare la controparte a rendere per iscritto dichiarazioni su fatti, specificamente individuati e rilevanti in relazione all’oggetto della controversia, ad essa sfavorevoli e favorevoli alla richiedente. Dichiarazione sottoscritta dalla parte e dall’avvocato che la assiste</a:t>
            </a:r>
          </a:p>
          <a:p>
            <a:pPr algn="just"/>
            <a:r>
              <a:rPr lang="it-IT" sz="2000" dirty="0">
                <a:latin typeface="Garamond" panose="02020404030301010803" pitchFamily="18" charset="0"/>
              </a:rPr>
              <a:t>Il documento fa piena prova di quanto l’avvocato attesta essere avvenuto in sua presenza e può essere prodotto nel giudizio. Ha l’efficacia e i limiti di cui all’art. 2735 cod. civ.</a:t>
            </a:r>
          </a:p>
          <a:p>
            <a:pPr algn="just"/>
            <a:r>
              <a:rPr lang="it-IT" sz="2000" dirty="0">
                <a:latin typeface="Garamond" panose="02020404030301010803" pitchFamily="18" charset="0"/>
              </a:rPr>
              <a:t>Il rifiuto ingiustificato può essere valutato ai fini delle spese del giudizio, anche ai fini della responsabilità di cui all’art. 96 </a:t>
            </a:r>
            <a:r>
              <a:rPr lang="it-IT" sz="2000" dirty="0" err="1">
                <a:latin typeface="Garamond" panose="02020404030301010803" pitchFamily="18" charset="0"/>
              </a:rPr>
              <a:t>c.p.c.</a:t>
            </a:r>
            <a:endParaRPr lang="it-IT" sz="2000"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A3012D0D-9FDE-3449-80FF-630D46607E70}"/>
              </a:ext>
            </a:extLst>
          </p:cNvPr>
          <p:cNvSpPr>
            <a:spLocks noGrp="1"/>
          </p:cNvSpPr>
          <p:nvPr>
            <p:ph type="ftr" sz="quarter" idx="11"/>
          </p:nvPr>
        </p:nvSpPr>
        <p:spPr/>
        <p:txBody>
          <a:bodyPr/>
          <a:lstStyle/>
          <a:p>
            <a:r>
              <a:rPr lang="it-IT" b="1" cap="small" dirty="0">
                <a:solidFill>
                  <a:schemeClr val="tx1"/>
                </a:solidFill>
              </a:rPr>
              <a:t>Avv. Giancarlo Geraci – La riforma della giustizia: prospettive di cambiamento. Palermo, 28 ottobre 2022</a:t>
            </a:r>
          </a:p>
        </p:txBody>
      </p:sp>
      <p:sp>
        <p:nvSpPr>
          <p:cNvPr id="5" name="Segnaposto numero diapositiva 4">
            <a:extLst>
              <a:ext uri="{FF2B5EF4-FFF2-40B4-BE49-F238E27FC236}">
                <a16:creationId xmlns:a16="http://schemas.microsoft.com/office/drawing/2014/main" id="{F1A446A4-F333-904F-AC76-2C7FD9552727}"/>
              </a:ext>
            </a:extLst>
          </p:cNvPr>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3762012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3E3441-4F93-A845-A43F-FBF9B35DDD72}"/>
              </a:ext>
            </a:extLst>
          </p:cNvPr>
          <p:cNvSpPr>
            <a:spLocks noGrp="1"/>
          </p:cNvSpPr>
          <p:nvPr>
            <p:ph type="title"/>
          </p:nvPr>
        </p:nvSpPr>
        <p:spPr>
          <a:xfrm>
            <a:off x="677334" y="609600"/>
            <a:ext cx="8596668" cy="1185864"/>
          </a:xfrm>
        </p:spPr>
        <p:txBody>
          <a:bodyPr>
            <a:normAutofit fontScale="90000"/>
          </a:bodyPr>
          <a:lstStyle/>
          <a:p>
            <a:pPr algn="ctr"/>
            <a:r>
              <a:rPr lang="it-IT" sz="3600" cap="small" dirty="0">
                <a:solidFill>
                  <a:srgbClr val="0070C0"/>
                </a:solidFill>
                <a:effectLst>
                  <a:outerShdw blurRad="38100" dist="38100" dir="2700000" algn="tl">
                    <a:srgbClr val="000000">
                      <a:alpha val="43137"/>
                    </a:srgbClr>
                  </a:outerShdw>
                </a:effectLst>
              </a:rPr>
              <a:t>D.L. 132/2014</a:t>
            </a:r>
            <a:br>
              <a:rPr lang="it-IT" sz="3600" cap="small" dirty="0">
                <a:solidFill>
                  <a:srgbClr val="0070C0"/>
                </a:solidFill>
                <a:effectLst>
                  <a:outerShdw blurRad="38100" dist="38100" dir="2700000" algn="tl">
                    <a:srgbClr val="000000">
                      <a:alpha val="43137"/>
                    </a:srgbClr>
                  </a:outerShdw>
                </a:effectLst>
              </a:rPr>
            </a:br>
            <a:r>
              <a:rPr lang="it-IT" u="sng" cap="small" dirty="0">
                <a:solidFill>
                  <a:srgbClr val="0070C0"/>
                </a:solidFill>
                <a:effectLst>
                  <a:outerShdw blurRad="38100" dist="38100" dir="2700000" algn="tl">
                    <a:srgbClr val="000000">
                      <a:alpha val="43137"/>
                    </a:srgbClr>
                  </a:outerShdw>
                </a:effectLst>
              </a:rPr>
              <a:t>Ulteriori modifiche</a:t>
            </a:r>
            <a:endParaRPr lang="it-IT" dirty="0"/>
          </a:p>
        </p:txBody>
      </p:sp>
      <p:sp>
        <p:nvSpPr>
          <p:cNvPr id="3" name="Segnaposto contenuto 2">
            <a:extLst>
              <a:ext uri="{FF2B5EF4-FFF2-40B4-BE49-F238E27FC236}">
                <a16:creationId xmlns:a16="http://schemas.microsoft.com/office/drawing/2014/main" id="{207164DB-7EFA-D24B-856B-CF906142A0F6}"/>
              </a:ext>
            </a:extLst>
          </p:cNvPr>
          <p:cNvSpPr>
            <a:spLocks noGrp="1"/>
          </p:cNvSpPr>
          <p:nvPr>
            <p:ph idx="1"/>
          </p:nvPr>
        </p:nvSpPr>
        <p:spPr>
          <a:xfrm>
            <a:off x="677334" y="1795465"/>
            <a:ext cx="8596668" cy="4245898"/>
          </a:xfrm>
        </p:spPr>
        <p:txBody>
          <a:bodyPr/>
          <a:lstStyle/>
          <a:p>
            <a:pPr algn="just"/>
            <a:r>
              <a:rPr lang="it-IT" sz="2000" dirty="0">
                <a:latin typeface="Garamond" panose="02020404030301010803" pitchFamily="18" charset="0"/>
              </a:rPr>
              <a:t>In caso di n.a. che abbia ad oggetto lo scioglimento o la cessazione degli effetti civili del matrimonio o della unione civile, le parti possono concordare la corresponsione di un </a:t>
            </a:r>
            <a:r>
              <a:rPr lang="it-IT" sz="2000" b="1" u="sng" dirty="0">
                <a:latin typeface="Garamond" panose="02020404030301010803" pitchFamily="18" charset="0"/>
              </a:rPr>
              <a:t>assegno in un’unica soluzione</a:t>
            </a:r>
            <a:r>
              <a:rPr lang="it-IT" sz="2000" dirty="0">
                <a:latin typeface="Garamond" panose="02020404030301010803" pitchFamily="18" charset="0"/>
              </a:rPr>
              <a:t>. La valutazione di equità è effettuata dagli avvocati mediante certificazione di tale pattuizione</a:t>
            </a:r>
          </a:p>
          <a:p>
            <a:pPr algn="just"/>
            <a:endParaRPr lang="it-IT" sz="2000" dirty="0">
              <a:latin typeface="Garamond" panose="02020404030301010803" pitchFamily="18" charset="0"/>
            </a:endParaRPr>
          </a:p>
          <a:p>
            <a:pPr algn="just"/>
            <a:r>
              <a:rPr lang="it-IT" sz="2000" dirty="0">
                <a:latin typeface="Garamond" panose="02020404030301010803" pitchFamily="18" charset="0"/>
              </a:rPr>
              <a:t>Previsione del patrocinio a spese dello Stato </a:t>
            </a:r>
            <a:r>
              <a:rPr lang="it-IT" sz="2000" b="1" u="sng" dirty="0">
                <a:latin typeface="Garamond" panose="02020404030301010803" pitchFamily="18" charset="0"/>
              </a:rPr>
              <a:t>in caso di raggiungimento dell’accordo</a:t>
            </a:r>
          </a:p>
          <a:p>
            <a:pPr algn="just"/>
            <a:endParaRPr lang="it-IT" sz="2000" b="1" u="sng" dirty="0">
              <a:latin typeface="Garamond" panose="02020404030301010803" pitchFamily="18" charset="0"/>
            </a:endParaRPr>
          </a:p>
          <a:p>
            <a:pPr algn="just"/>
            <a:r>
              <a:rPr lang="it-IT" sz="2000" dirty="0">
                <a:latin typeface="Garamond" panose="02020404030301010803" pitchFamily="18" charset="0"/>
              </a:rPr>
              <a:t>Ulteriori disposizioni identiche a quelle previste in materia di mediazione</a:t>
            </a:r>
            <a:endParaRPr lang="it-IT"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36F59E19-25F1-AD41-BA1F-8815C78E30A8}"/>
              </a:ext>
            </a:extLst>
          </p:cNvPr>
          <p:cNvSpPr>
            <a:spLocks noGrp="1"/>
          </p:cNvSpPr>
          <p:nvPr>
            <p:ph type="ftr" sz="quarter" idx="11"/>
          </p:nvPr>
        </p:nvSpPr>
        <p:spPr/>
        <p:txBody>
          <a:bodyPr/>
          <a:lstStyle/>
          <a:p>
            <a:r>
              <a:rPr lang="it-IT" b="1" cap="small" dirty="0">
                <a:solidFill>
                  <a:schemeClr val="tx1"/>
                </a:solidFill>
              </a:rPr>
              <a:t>Avv. Giancarlo Geraci – La riforma della giustizia: prospettive di cambiamento. Palermo, 28 ottobre 2022</a:t>
            </a:r>
          </a:p>
        </p:txBody>
      </p:sp>
      <p:sp>
        <p:nvSpPr>
          <p:cNvPr id="5" name="Segnaposto numero diapositiva 4">
            <a:extLst>
              <a:ext uri="{FF2B5EF4-FFF2-40B4-BE49-F238E27FC236}">
                <a16:creationId xmlns:a16="http://schemas.microsoft.com/office/drawing/2014/main" id="{73330E01-9A82-1949-B129-A03E862958D5}"/>
              </a:ext>
            </a:extLst>
          </p:cNvPr>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3771530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D39CA4-FB91-A240-A60A-9A9F337E4527}"/>
              </a:ext>
            </a:extLst>
          </p:cNvPr>
          <p:cNvSpPr>
            <a:spLocks noGrp="1"/>
          </p:cNvSpPr>
          <p:nvPr>
            <p:ph type="title"/>
          </p:nvPr>
        </p:nvSpPr>
        <p:spPr>
          <a:xfrm>
            <a:off x="677334" y="609600"/>
            <a:ext cx="8596668" cy="693420"/>
          </a:xfrm>
        </p:spPr>
        <p:txBody>
          <a:bodyPr>
            <a:normAutofit/>
          </a:bodyPr>
          <a:lstStyle/>
          <a:p>
            <a:pPr algn="ctr"/>
            <a:r>
              <a:rPr lang="it-IT" sz="3600" cap="small" dirty="0">
                <a:solidFill>
                  <a:srgbClr val="0070C0"/>
                </a:solidFill>
                <a:effectLst>
                  <a:outerShdw blurRad="38100" dist="38100" dir="2700000" algn="tl">
                    <a:srgbClr val="000000">
                      <a:alpha val="43137"/>
                    </a:srgbClr>
                  </a:outerShdw>
                </a:effectLst>
              </a:rPr>
              <a:t>Norme di coordinamento nel </a:t>
            </a:r>
            <a:r>
              <a:rPr lang="it-IT" sz="3600" cap="small" dirty="0" err="1">
                <a:solidFill>
                  <a:srgbClr val="0070C0"/>
                </a:solidFill>
                <a:effectLst>
                  <a:outerShdw blurRad="38100" dist="38100" dir="2700000" algn="tl">
                    <a:srgbClr val="000000">
                      <a:alpha val="43137"/>
                    </a:srgbClr>
                  </a:outerShdw>
                </a:effectLst>
              </a:rPr>
              <a:t>c.p.c.</a:t>
            </a:r>
            <a:endParaRPr lang="it-IT" dirty="0"/>
          </a:p>
        </p:txBody>
      </p:sp>
      <p:sp>
        <p:nvSpPr>
          <p:cNvPr id="3" name="Segnaposto contenuto 2">
            <a:extLst>
              <a:ext uri="{FF2B5EF4-FFF2-40B4-BE49-F238E27FC236}">
                <a16:creationId xmlns:a16="http://schemas.microsoft.com/office/drawing/2014/main" id="{4EF0438E-C183-B843-83B9-9A90F2AEDCDF}"/>
              </a:ext>
            </a:extLst>
          </p:cNvPr>
          <p:cNvSpPr>
            <a:spLocks noGrp="1"/>
          </p:cNvSpPr>
          <p:nvPr>
            <p:ph idx="1"/>
          </p:nvPr>
        </p:nvSpPr>
        <p:spPr>
          <a:xfrm>
            <a:off x="677334" y="1485901"/>
            <a:ext cx="8596668" cy="4555462"/>
          </a:xfrm>
        </p:spPr>
        <p:txBody>
          <a:bodyPr/>
          <a:lstStyle/>
          <a:p>
            <a:pPr algn="just"/>
            <a:r>
              <a:rPr lang="it-IT" sz="2000" b="1" dirty="0">
                <a:latin typeface="Garamond" panose="02020404030301010803" pitchFamily="18" charset="0"/>
              </a:rPr>
              <a:t>Art. 163 </a:t>
            </a:r>
            <a:r>
              <a:rPr lang="it-IT" sz="2000" b="1" dirty="0" err="1">
                <a:latin typeface="Garamond" panose="02020404030301010803" pitchFamily="18" charset="0"/>
              </a:rPr>
              <a:t>c.p.c</a:t>
            </a:r>
            <a:r>
              <a:rPr lang="it-IT" sz="2000" dirty="0" err="1">
                <a:latin typeface="Garamond" panose="02020404030301010803" pitchFamily="18" charset="0"/>
              </a:rPr>
              <a:t>.</a:t>
            </a:r>
            <a:r>
              <a:rPr lang="it-IT" sz="2000" dirty="0">
                <a:latin typeface="Garamond" panose="02020404030301010803" pitchFamily="18" charset="0"/>
              </a:rPr>
              <a:t>: l’atto di citazione dovrà contenere «l’indicazione, nei casi in cui la domanda è soggetta a condizione di procedibilità, dell’assolvimento degli oneri previsti per il suo superamento»</a:t>
            </a:r>
          </a:p>
          <a:p>
            <a:pPr marL="0" indent="0" algn="just">
              <a:buNone/>
            </a:pPr>
            <a:endParaRPr lang="it-IT" sz="2000" dirty="0">
              <a:latin typeface="Garamond" panose="02020404030301010803" pitchFamily="18" charset="0"/>
            </a:endParaRPr>
          </a:p>
          <a:p>
            <a:pPr algn="just"/>
            <a:r>
              <a:rPr lang="it-IT" sz="2000" b="1" dirty="0">
                <a:latin typeface="Garamond" panose="02020404030301010803" pitchFamily="18" charset="0"/>
              </a:rPr>
              <a:t>Art. 183 </a:t>
            </a:r>
            <a:r>
              <a:rPr lang="it-IT" sz="2000" b="1" dirty="0" err="1">
                <a:latin typeface="Garamond" panose="02020404030301010803" pitchFamily="18" charset="0"/>
              </a:rPr>
              <a:t>c.p.c.</a:t>
            </a:r>
            <a:r>
              <a:rPr lang="it-IT" sz="2000" dirty="0">
                <a:latin typeface="Garamond" panose="02020404030301010803" pitchFamily="18" charset="0"/>
              </a:rPr>
              <a:t>: comparizione personale delle parti, la cui mancanza può essere valutata dal giudice ai fini dell’art. 116 </a:t>
            </a:r>
            <a:r>
              <a:rPr lang="it-IT" sz="2000" dirty="0" err="1">
                <a:latin typeface="Garamond" panose="02020404030301010803" pitchFamily="18" charset="0"/>
              </a:rPr>
              <a:t>c.p.c.</a:t>
            </a:r>
            <a:r>
              <a:rPr lang="it-IT" sz="2000" dirty="0">
                <a:latin typeface="Garamond" panose="02020404030301010803" pitchFamily="18" charset="0"/>
              </a:rPr>
              <a:t> Il giudice interroga liberamente le parti richiedendo i chiarimenti che ritiene necessari e tenta la conciliazione ex art. 185 </a:t>
            </a:r>
            <a:r>
              <a:rPr lang="it-IT" sz="2000" dirty="0" err="1">
                <a:latin typeface="Garamond" panose="02020404030301010803" pitchFamily="18" charset="0"/>
              </a:rPr>
              <a:t>c.p.c.</a:t>
            </a:r>
            <a:endParaRPr lang="it-IT" sz="2000" dirty="0">
              <a:latin typeface="Garamond" panose="02020404030301010803" pitchFamily="18" charset="0"/>
            </a:endParaRPr>
          </a:p>
          <a:p>
            <a:pPr algn="just"/>
            <a:endParaRPr lang="it-IT" b="1"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04FE45EC-D4D9-D74A-8668-74B62FB695DE}"/>
              </a:ext>
            </a:extLst>
          </p:cNvPr>
          <p:cNvSpPr>
            <a:spLocks noGrp="1"/>
          </p:cNvSpPr>
          <p:nvPr>
            <p:ph type="ftr" sz="quarter" idx="11"/>
          </p:nvPr>
        </p:nvSpPr>
        <p:spPr/>
        <p:txBody>
          <a:bodyPr/>
          <a:lstStyle/>
          <a:p>
            <a:r>
              <a:rPr lang="it-IT" b="1" cap="small" dirty="0">
                <a:solidFill>
                  <a:schemeClr val="tx1"/>
                </a:solidFill>
              </a:rPr>
              <a:t>Avv. Giancarlo Geraci – La riforma della giustizia: prospettive di cambiamento. Palermo, 28 ottobre 2022</a:t>
            </a:r>
          </a:p>
        </p:txBody>
      </p:sp>
      <p:sp>
        <p:nvSpPr>
          <p:cNvPr id="5" name="Segnaposto numero diapositiva 4">
            <a:extLst>
              <a:ext uri="{FF2B5EF4-FFF2-40B4-BE49-F238E27FC236}">
                <a16:creationId xmlns:a16="http://schemas.microsoft.com/office/drawing/2014/main" id="{88C4EAE0-B519-124D-B000-326B8B8CB797}"/>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31353504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0B71CF-BE92-4ABA-92F1-E59D09E478C4}"/>
              </a:ext>
            </a:extLst>
          </p:cNvPr>
          <p:cNvSpPr>
            <a:spLocks noGrp="1"/>
          </p:cNvSpPr>
          <p:nvPr>
            <p:ph type="ctrTitle"/>
          </p:nvPr>
        </p:nvSpPr>
        <p:spPr/>
        <p:txBody>
          <a:bodyPr/>
          <a:lstStyle/>
          <a:p>
            <a:pPr algn="ctr"/>
            <a:r>
              <a:rPr lang="it-IT" sz="4800" b="1" cap="small" dirty="0">
                <a:solidFill>
                  <a:srgbClr val="0070C0"/>
                </a:solidFill>
              </a:rPr>
              <a:t>C. Interventi trasversali</a:t>
            </a:r>
          </a:p>
        </p:txBody>
      </p:sp>
      <p:sp>
        <p:nvSpPr>
          <p:cNvPr id="3" name="Sottotitolo 2">
            <a:extLst>
              <a:ext uri="{FF2B5EF4-FFF2-40B4-BE49-F238E27FC236}">
                <a16:creationId xmlns:a16="http://schemas.microsoft.com/office/drawing/2014/main" id="{336E2316-D5CF-412C-AA4E-C157DD1C4110}"/>
              </a:ext>
            </a:extLst>
          </p:cNvPr>
          <p:cNvSpPr>
            <a:spLocks noGrp="1"/>
          </p:cNvSpPr>
          <p:nvPr>
            <p:ph type="subTitle" idx="1"/>
          </p:nvPr>
        </p:nvSpPr>
        <p:spPr/>
        <p:txBody>
          <a:bodyPr/>
          <a:lstStyle/>
          <a:p>
            <a:pPr algn="ctr"/>
            <a:r>
              <a:rPr lang="it-IT" b="1" dirty="0">
                <a:solidFill>
                  <a:schemeClr val="tx1"/>
                </a:solidFill>
                <a:effectLst>
                  <a:outerShdw blurRad="38100" dist="38100" dir="2700000" algn="tl">
                    <a:srgbClr val="000000">
                      <a:alpha val="43137"/>
                    </a:srgbClr>
                  </a:outerShdw>
                </a:effectLst>
              </a:rPr>
              <a:t>Focus sui principali interventi trasversali volti alla semplificazione e digitalizzazione del processo civile</a:t>
            </a:r>
          </a:p>
          <a:p>
            <a:endParaRPr lang="it-IT" dirty="0"/>
          </a:p>
        </p:txBody>
      </p:sp>
      <p:sp>
        <p:nvSpPr>
          <p:cNvPr id="4" name="Segnaposto piè di pagina 3">
            <a:extLst>
              <a:ext uri="{FF2B5EF4-FFF2-40B4-BE49-F238E27FC236}">
                <a16:creationId xmlns:a16="http://schemas.microsoft.com/office/drawing/2014/main" id="{2B4EF2AB-29AB-4D36-A0AA-349863902389}"/>
              </a:ext>
            </a:extLst>
          </p:cNvPr>
          <p:cNvSpPr>
            <a:spLocks noGrp="1"/>
          </p:cNvSpPr>
          <p:nvPr>
            <p:ph type="ftr" sz="quarter" idx="11"/>
          </p:nvPr>
        </p:nvSpPr>
        <p:spPr>
          <a:xfrm>
            <a:off x="2692396" y="5037663"/>
            <a:ext cx="6264503" cy="279400"/>
          </a:xfrm>
        </p:spPr>
        <p:txBody>
          <a:bodyPr/>
          <a:lstStyle/>
          <a:p>
            <a:r>
              <a:rPr lang="it-IT" b="1" cap="small">
                <a:solidFill>
                  <a:schemeClr val="tx1"/>
                </a:solidFill>
              </a:rPr>
              <a:t>Avv. Giancarlo Geraci – La riforma della giustizia: prospettive di cambiamento. Palermo, 28 ottobre 2022</a:t>
            </a:r>
            <a:endParaRPr lang="it-IT" b="1" cap="small" dirty="0">
              <a:solidFill>
                <a:schemeClr val="tx1"/>
              </a:solidFill>
            </a:endParaRPr>
          </a:p>
        </p:txBody>
      </p:sp>
      <p:sp>
        <p:nvSpPr>
          <p:cNvPr id="5" name="Segnaposto numero diapositiva 4">
            <a:extLst>
              <a:ext uri="{FF2B5EF4-FFF2-40B4-BE49-F238E27FC236}">
                <a16:creationId xmlns:a16="http://schemas.microsoft.com/office/drawing/2014/main" id="{EF8E45E9-6A77-4370-8EF2-D880C94E1819}"/>
              </a:ext>
            </a:extLst>
          </p:cNvPr>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868945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859F72-EE95-459E-BCAA-A59BA162F335}"/>
              </a:ext>
            </a:extLst>
          </p:cNvPr>
          <p:cNvSpPr>
            <a:spLocks noGrp="1"/>
          </p:cNvSpPr>
          <p:nvPr>
            <p:ph type="title"/>
          </p:nvPr>
        </p:nvSpPr>
        <p:spPr>
          <a:xfrm>
            <a:off x="677334" y="609601"/>
            <a:ext cx="8596668" cy="762000"/>
          </a:xfrm>
        </p:spPr>
        <p:txBody>
          <a:bodyPr/>
          <a:lstStyle/>
          <a:p>
            <a:pPr algn="ctr"/>
            <a:r>
              <a:rPr lang="it-IT" u="sng" cap="small" dirty="0">
                <a:solidFill>
                  <a:srgbClr val="0070C0"/>
                </a:solidFill>
                <a:effectLst>
                  <a:outerShdw blurRad="38100" dist="38100" dir="2700000" algn="tl">
                    <a:srgbClr val="000000">
                      <a:alpha val="43137"/>
                    </a:srgbClr>
                  </a:outerShdw>
                </a:effectLst>
              </a:rPr>
              <a:t>Interventi trasversali</a:t>
            </a:r>
          </a:p>
        </p:txBody>
      </p:sp>
      <p:sp>
        <p:nvSpPr>
          <p:cNvPr id="3" name="Segnaposto contenuto 2">
            <a:extLst>
              <a:ext uri="{FF2B5EF4-FFF2-40B4-BE49-F238E27FC236}">
                <a16:creationId xmlns:a16="http://schemas.microsoft.com/office/drawing/2014/main" id="{B0B377DF-32C0-4B18-80C2-1E78FBC083E9}"/>
              </a:ext>
            </a:extLst>
          </p:cNvPr>
          <p:cNvSpPr>
            <a:spLocks noGrp="1"/>
          </p:cNvSpPr>
          <p:nvPr>
            <p:ph idx="1"/>
          </p:nvPr>
        </p:nvSpPr>
        <p:spPr>
          <a:xfrm>
            <a:off x="677334" y="1507067"/>
            <a:ext cx="8596668" cy="4534295"/>
          </a:xfrm>
        </p:spPr>
        <p:txBody>
          <a:bodyPr>
            <a:normAutofit/>
          </a:bodyPr>
          <a:lstStyle/>
          <a:p>
            <a:pPr indent="254000" algn="just">
              <a:lnSpc>
                <a:spcPts val="2100"/>
              </a:lnSpc>
            </a:pPr>
            <a:r>
              <a:rPr lang="it-IT" sz="2000" dirty="0">
                <a:solidFill>
                  <a:srgbClr val="000000"/>
                </a:solidFill>
                <a:latin typeface="Garamond" panose="02020404030301010803" pitchFamily="18" charset="0"/>
              </a:rPr>
              <a:t>Tutti quegli interventi che influenzano l’intero processo civile, a prescindere dalla specifica procedura instaurata, mediante i quali il legislatore persegue in concreto le esigenze di </a:t>
            </a:r>
            <a:r>
              <a:rPr lang="it-IT" sz="2000" b="1" dirty="0">
                <a:solidFill>
                  <a:srgbClr val="000000"/>
                </a:solidFill>
                <a:latin typeface="Garamond" panose="02020404030301010803" pitchFamily="18" charset="0"/>
              </a:rPr>
              <a:t>efficienza e di razionalizzazione della giustizia civile</a:t>
            </a:r>
          </a:p>
          <a:p>
            <a:pPr indent="0" algn="just">
              <a:lnSpc>
                <a:spcPts val="2100"/>
              </a:lnSpc>
              <a:buNone/>
            </a:pPr>
            <a:endParaRPr lang="it-IT" sz="2000" b="1" dirty="0">
              <a:solidFill>
                <a:srgbClr val="000000"/>
              </a:solidFill>
              <a:latin typeface="Garamond" panose="02020404030301010803" pitchFamily="18" charset="0"/>
            </a:endParaRPr>
          </a:p>
          <a:p>
            <a:pPr indent="254000" algn="just">
              <a:lnSpc>
                <a:spcPts val="2100"/>
              </a:lnSpc>
            </a:pPr>
            <a:r>
              <a:rPr lang="it-IT" sz="2000" b="0" i="0" dirty="0">
                <a:solidFill>
                  <a:srgbClr val="000000"/>
                </a:solidFill>
                <a:effectLst/>
                <a:latin typeface="Garamond" panose="02020404030301010803" pitchFamily="18" charset="0"/>
              </a:rPr>
              <a:t>Si tratta di interventi che vanno ad </a:t>
            </a:r>
            <a:r>
              <a:rPr lang="it-IT" sz="2000" b="1" i="0" dirty="0">
                <a:solidFill>
                  <a:srgbClr val="000000"/>
                </a:solidFill>
                <a:effectLst/>
                <a:latin typeface="Garamond" panose="02020404030301010803" pitchFamily="18" charset="0"/>
              </a:rPr>
              <a:t>incidere direttamente </a:t>
            </a:r>
            <a:r>
              <a:rPr lang="it-IT" sz="2000" b="0" i="0" dirty="0">
                <a:solidFill>
                  <a:srgbClr val="000000"/>
                </a:solidFill>
                <a:effectLst/>
                <a:latin typeface="Garamond" panose="02020404030301010803" pitchFamily="18" charset="0"/>
              </a:rPr>
              <a:t>sul ruolo e sulla attività quotidiana dei protagonisti del processo, ossia l’avvocat</a:t>
            </a:r>
            <a:r>
              <a:rPr lang="it-IT" sz="2000" dirty="0">
                <a:solidFill>
                  <a:srgbClr val="000000"/>
                </a:solidFill>
                <a:latin typeface="Garamond" panose="02020404030301010803" pitchFamily="18" charset="0"/>
              </a:rPr>
              <a:t>o e il giudice</a:t>
            </a:r>
          </a:p>
          <a:p>
            <a:pPr indent="0" algn="just">
              <a:lnSpc>
                <a:spcPts val="2100"/>
              </a:lnSpc>
              <a:buNone/>
            </a:pPr>
            <a:endParaRPr lang="it-IT" sz="2000" dirty="0">
              <a:solidFill>
                <a:srgbClr val="000000"/>
              </a:solidFill>
              <a:latin typeface="Garamond" panose="02020404030301010803" pitchFamily="18" charset="0"/>
            </a:endParaRPr>
          </a:p>
          <a:p>
            <a:pPr indent="254000" algn="just">
              <a:lnSpc>
                <a:spcPts val="2100"/>
              </a:lnSpc>
            </a:pPr>
            <a:r>
              <a:rPr lang="it-IT" sz="2000" b="0" i="0" dirty="0">
                <a:solidFill>
                  <a:srgbClr val="000000"/>
                </a:solidFill>
                <a:effectLst/>
                <a:latin typeface="Garamond" panose="02020404030301010803" pitchFamily="18" charset="0"/>
              </a:rPr>
              <a:t>Con la r</a:t>
            </a:r>
            <a:r>
              <a:rPr lang="it-IT" sz="2000" dirty="0">
                <a:solidFill>
                  <a:srgbClr val="000000"/>
                </a:solidFill>
                <a:latin typeface="Garamond" panose="02020404030301010803" pitchFamily="18" charset="0"/>
              </a:rPr>
              <a:t>iforma si inaugura un </a:t>
            </a:r>
            <a:r>
              <a:rPr lang="it-IT" sz="2000" b="1" dirty="0">
                <a:solidFill>
                  <a:srgbClr val="000000"/>
                </a:solidFill>
                <a:latin typeface="Garamond" panose="02020404030301010803" pitchFamily="18" charset="0"/>
              </a:rPr>
              <a:t>modello innovativo</a:t>
            </a:r>
            <a:r>
              <a:rPr lang="it-IT" sz="2000" dirty="0">
                <a:solidFill>
                  <a:srgbClr val="000000"/>
                </a:solidFill>
                <a:latin typeface="Garamond" panose="02020404030301010803" pitchFamily="18" charset="0"/>
              </a:rPr>
              <a:t>, sia nelle forme sia nei contenuti, di gestione delle cause civili</a:t>
            </a:r>
          </a:p>
        </p:txBody>
      </p:sp>
      <p:sp>
        <p:nvSpPr>
          <p:cNvPr id="4" name="Segnaposto piè di pagina 3">
            <a:extLst>
              <a:ext uri="{FF2B5EF4-FFF2-40B4-BE49-F238E27FC236}">
                <a16:creationId xmlns:a16="http://schemas.microsoft.com/office/drawing/2014/main" id="{5D0BAADB-2918-492A-B8B4-88296E306120}"/>
              </a:ext>
            </a:extLst>
          </p:cNvPr>
          <p:cNvSpPr>
            <a:spLocks noGrp="1"/>
          </p:cNvSpPr>
          <p:nvPr>
            <p:ph type="ftr" sz="quarter" idx="11"/>
          </p:nvPr>
        </p:nvSpPr>
        <p:spPr/>
        <p:txBody>
          <a:bodyPr/>
          <a:lstStyle/>
          <a:p>
            <a:r>
              <a:rPr lang="it-IT" sz="1000" b="1" cap="small">
                <a:solidFill>
                  <a:schemeClr val="tx1"/>
                </a:solidFill>
              </a:rPr>
              <a:t>Avv. Giancarlo Geraci – La riforma della giustizia: prospettive di cambiamento. Palermo, 28 ottobre 2022</a:t>
            </a:r>
            <a:endParaRPr lang="it-IT" sz="1000" b="1" cap="small" dirty="0">
              <a:solidFill>
                <a:schemeClr val="tx1"/>
              </a:solidFill>
            </a:endParaRPr>
          </a:p>
        </p:txBody>
      </p:sp>
      <p:sp>
        <p:nvSpPr>
          <p:cNvPr id="5" name="Segnaposto numero diapositiva 4">
            <a:extLst>
              <a:ext uri="{FF2B5EF4-FFF2-40B4-BE49-F238E27FC236}">
                <a16:creationId xmlns:a16="http://schemas.microsoft.com/office/drawing/2014/main" id="{B345D1D2-D6B8-4B43-AC8E-8A0E466C9BCF}"/>
              </a:ext>
            </a:extLst>
          </p:cNvPr>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112487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7D34C7-FF4F-4959-8542-6155A7FAB0DC}"/>
              </a:ext>
            </a:extLst>
          </p:cNvPr>
          <p:cNvSpPr>
            <a:spLocks noGrp="1"/>
          </p:cNvSpPr>
          <p:nvPr>
            <p:ph type="title"/>
          </p:nvPr>
        </p:nvSpPr>
        <p:spPr>
          <a:xfrm>
            <a:off x="677334" y="609600"/>
            <a:ext cx="8596668" cy="658091"/>
          </a:xfrm>
        </p:spPr>
        <p:txBody>
          <a:bodyPr/>
          <a:lstStyle/>
          <a:p>
            <a:pPr algn="ctr"/>
            <a:r>
              <a:rPr lang="it-IT" u="sng" cap="small" dirty="0">
                <a:solidFill>
                  <a:srgbClr val="0070C0"/>
                </a:solidFill>
                <a:effectLst>
                  <a:outerShdw blurRad="38100" dist="38100" dir="2700000" algn="tl">
                    <a:srgbClr val="000000">
                      <a:alpha val="43137"/>
                    </a:srgbClr>
                  </a:outerShdw>
                </a:effectLst>
              </a:rPr>
              <a:t>Il giudice quale </a:t>
            </a:r>
            <a:r>
              <a:rPr lang="it-IT" i="1" u="sng" cap="small" dirty="0">
                <a:solidFill>
                  <a:srgbClr val="0070C0"/>
                </a:solidFill>
                <a:effectLst>
                  <a:outerShdw blurRad="38100" dist="38100" dir="2700000" algn="tl">
                    <a:srgbClr val="000000">
                      <a:alpha val="43137"/>
                    </a:srgbClr>
                  </a:outerShdw>
                </a:effectLst>
              </a:rPr>
              <a:t>case manager</a:t>
            </a:r>
            <a:endParaRPr lang="it-IT" u="sng" cap="small" dirty="0">
              <a:solidFill>
                <a:srgbClr val="0070C0"/>
              </a:solidFill>
              <a:effectLst>
                <a:outerShdw blurRad="38100" dist="38100" dir="2700000" algn="tl">
                  <a:srgbClr val="000000">
                    <a:alpha val="43137"/>
                  </a:srgbClr>
                </a:outerShdw>
              </a:effectLst>
            </a:endParaRPr>
          </a:p>
        </p:txBody>
      </p:sp>
      <p:sp>
        <p:nvSpPr>
          <p:cNvPr id="3" name="Segnaposto contenuto 2">
            <a:extLst>
              <a:ext uri="{FF2B5EF4-FFF2-40B4-BE49-F238E27FC236}">
                <a16:creationId xmlns:a16="http://schemas.microsoft.com/office/drawing/2014/main" id="{BC8EC082-F155-4E43-9888-5E1C7533B4F0}"/>
              </a:ext>
            </a:extLst>
          </p:cNvPr>
          <p:cNvSpPr>
            <a:spLocks noGrp="1"/>
          </p:cNvSpPr>
          <p:nvPr>
            <p:ph idx="1"/>
          </p:nvPr>
        </p:nvSpPr>
        <p:spPr>
          <a:xfrm>
            <a:off x="677334" y="1346201"/>
            <a:ext cx="8596668" cy="4695162"/>
          </a:xfrm>
        </p:spPr>
        <p:txBody>
          <a:bodyPr>
            <a:normAutofit/>
          </a:bodyPr>
          <a:lstStyle/>
          <a:p>
            <a:pPr algn="just"/>
            <a:r>
              <a:rPr lang="it-IT" sz="2400" b="0" i="0" dirty="0">
                <a:solidFill>
                  <a:srgbClr val="000000"/>
                </a:solidFill>
                <a:effectLst/>
                <a:latin typeface="Garamond" panose="02020404030301010803" pitchFamily="18" charset="0"/>
              </a:rPr>
              <a:t>Con la Riforma </a:t>
            </a:r>
            <a:r>
              <a:rPr lang="it-IT" sz="2400" b="0" i="0" dirty="0" err="1">
                <a:solidFill>
                  <a:srgbClr val="000000"/>
                </a:solidFill>
                <a:effectLst/>
                <a:latin typeface="Garamond" panose="02020404030301010803" pitchFamily="18" charset="0"/>
              </a:rPr>
              <a:t>Cartabia</a:t>
            </a:r>
            <a:r>
              <a:rPr lang="it-IT" sz="2400" b="0" i="0" dirty="0">
                <a:solidFill>
                  <a:srgbClr val="000000"/>
                </a:solidFill>
                <a:effectLst/>
                <a:latin typeface="Garamond" panose="02020404030301010803" pitchFamily="18" charset="0"/>
              </a:rPr>
              <a:t> si introduce una forma </a:t>
            </a:r>
            <a:r>
              <a:rPr lang="it-IT" sz="2400" dirty="0">
                <a:solidFill>
                  <a:srgbClr val="000000"/>
                </a:solidFill>
                <a:latin typeface="Garamond" panose="02020404030301010803" pitchFamily="18" charset="0"/>
              </a:rPr>
              <a:t>di </a:t>
            </a:r>
            <a:r>
              <a:rPr lang="it-IT" sz="2400" i="1" dirty="0">
                <a:solidFill>
                  <a:srgbClr val="000000"/>
                </a:solidFill>
                <a:latin typeface="Garamond" panose="02020404030301010803" pitchFamily="18" charset="0"/>
              </a:rPr>
              <a:t>case management </a:t>
            </a:r>
            <a:r>
              <a:rPr lang="it-IT" sz="2400" dirty="0">
                <a:solidFill>
                  <a:srgbClr val="000000"/>
                </a:solidFill>
                <a:latin typeface="Garamond" panose="02020404030301010803" pitchFamily="18" charset="0"/>
              </a:rPr>
              <a:t>affidata esclusivamente al giudice</a:t>
            </a:r>
          </a:p>
          <a:p>
            <a:pPr algn="just"/>
            <a:r>
              <a:rPr lang="it-IT" sz="2400" dirty="0">
                <a:solidFill>
                  <a:srgbClr val="000000"/>
                </a:solidFill>
                <a:latin typeface="Garamond" panose="02020404030301010803" pitchFamily="18" charset="0"/>
              </a:rPr>
              <a:t>Centralità della prima udienza</a:t>
            </a:r>
          </a:p>
          <a:p>
            <a:pPr algn="just"/>
            <a:r>
              <a:rPr lang="it-IT" sz="2400" dirty="0">
                <a:solidFill>
                  <a:srgbClr val="000000"/>
                </a:solidFill>
                <a:latin typeface="Garamond" panose="02020404030301010803" pitchFamily="18" charset="0"/>
              </a:rPr>
              <a:t>Possibilità di conciliare le parti finché la causa non viene rimessa in decisione</a:t>
            </a:r>
          </a:p>
          <a:p>
            <a:pPr algn="just"/>
            <a:r>
              <a:rPr lang="it-IT" sz="2400" b="0" i="0" dirty="0">
                <a:solidFill>
                  <a:srgbClr val="000000"/>
                </a:solidFill>
                <a:effectLst/>
                <a:latin typeface="Garamond" panose="02020404030301010803" pitchFamily="18" charset="0"/>
              </a:rPr>
              <a:t>Scomparsa delle memorie ex art. 183, comma VI, </a:t>
            </a:r>
            <a:r>
              <a:rPr lang="it-IT" sz="2400" b="0" i="0" dirty="0" err="1">
                <a:solidFill>
                  <a:srgbClr val="000000"/>
                </a:solidFill>
                <a:effectLst/>
                <a:latin typeface="Garamond" panose="02020404030301010803" pitchFamily="18" charset="0"/>
              </a:rPr>
              <a:t>c.p.c.</a:t>
            </a:r>
            <a:endParaRPr lang="it-IT" sz="2400" b="0" i="0" dirty="0">
              <a:solidFill>
                <a:srgbClr val="000000"/>
              </a:solidFill>
              <a:effectLst/>
              <a:latin typeface="Garamond" panose="02020404030301010803" pitchFamily="18" charset="0"/>
            </a:endParaRPr>
          </a:p>
          <a:p>
            <a:pPr algn="just"/>
            <a:r>
              <a:rPr lang="it-IT" sz="2400" dirty="0">
                <a:solidFill>
                  <a:srgbClr val="000000"/>
                </a:solidFill>
                <a:latin typeface="Garamond" panose="02020404030301010803" pitchFamily="18" charset="0"/>
              </a:rPr>
              <a:t>Riduzione dei casi in cui il tribunale giudica in composizione collegiale</a:t>
            </a:r>
          </a:p>
          <a:p>
            <a:pPr algn="just"/>
            <a:r>
              <a:rPr lang="it-IT" sz="2400" b="0" i="0" dirty="0">
                <a:solidFill>
                  <a:srgbClr val="000000"/>
                </a:solidFill>
                <a:effectLst/>
                <a:latin typeface="Garamond" panose="02020404030301010803" pitchFamily="18" charset="0"/>
              </a:rPr>
              <a:t>Possibilità di mutare il rito in sommario di cognizione</a:t>
            </a:r>
          </a:p>
          <a:p>
            <a:pPr algn="just"/>
            <a:r>
              <a:rPr lang="it-IT" sz="2400" dirty="0">
                <a:solidFill>
                  <a:srgbClr val="000000"/>
                </a:solidFill>
                <a:latin typeface="Garamond" panose="02020404030301010803" pitchFamily="18" charset="0"/>
              </a:rPr>
              <a:t>Fissazione di un calendario delle udienze</a:t>
            </a:r>
            <a:endParaRPr lang="it-IT" sz="2400" b="0" i="0" dirty="0">
              <a:solidFill>
                <a:srgbClr val="000000"/>
              </a:solidFill>
              <a:effectLst/>
              <a:latin typeface="Garamond" panose="02020404030301010803" pitchFamily="18" charset="0"/>
            </a:endParaRPr>
          </a:p>
        </p:txBody>
      </p:sp>
      <p:sp>
        <p:nvSpPr>
          <p:cNvPr id="4" name="Segnaposto piè di pagina 3">
            <a:extLst>
              <a:ext uri="{FF2B5EF4-FFF2-40B4-BE49-F238E27FC236}">
                <a16:creationId xmlns:a16="http://schemas.microsoft.com/office/drawing/2014/main" id="{CC165141-091B-4772-8D25-0A22415BDB18}"/>
              </a:ext>
            </a:extLst>
          </p:cNvPr>
          <p:cNvSpPr>
            <a:spLocks noGrp="1"/>
          </p:cNvSpPr>
          <p:nvPr>
            <p:ph type="ftr" sz="quarter" idx="11"/>
          </p:nvPr>
        </p:nvSpPr>
        <p:spPr/>
        <p:txBody>
          <a:bodyPr/>
          <a:lstStyle/>
          <a:p>
            <a:r>
              <a:rPr lang="it-IT" sz="1000" b="1" cap="small">
                <a:solidFill>
                  <a:schemeClr val="tx1"/>
                </a:solidFill>
              </a:rPr>
              <a:t>Avv. Giancarlo Geraci – La riforma della giustizia: prospettive di cambiamento. Palermo, 28 ottobre 2022</a:t>
            </a:r>
            <a:endParaRPr lang="it-IT" sz="1000" b="1" cap="small" dirty="0">
              <a:solidFill>
                <a:schemeClr val="tx1"/>
              </a:solidFill>
            </a:endParaRPr>
          </a:p>
        </p:txBody>
      </p:sp>
      <p:sp>
        <p:nvSpPr>
          <p:cNvPr id="5" name="Segnaposto numero diapositiva 4">
            <a:extLst>
              <a:ext uri="{FF2B5EF4-FFF2-40B4-BE49-F238E27FC236}">
                <a16:creationId xmlns:a16="http://schemas.microsoft.com/office/drawing/2014/main" id="{23FD22FD-DC67-43EE-99E2-7E26FEDB3802}"/>
              </a:ext>
            </a:extLst>
          </p:cNvPr>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163661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8" dur="5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4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697C7E-9F3B-4E66-B234-964BE90EF296}"/>
              </a:ext>
            </a:extLst>
          </p:cNvPr>
          <p:cNvSpPr>
            <a:spLocks noGrp="1"/>
          </p:cNvSpPr>
          <p:nvPr>
            <p:ph type="title"/>
          </p:nvPr>
        </p:nvSpPr>
        <p:spPr>
          <a:xfrm>
            <a:off x="677334" y="609600"/>
            <a:ext cx="8596668" cy="637309"/>
          </a:xfrm>
        </p:spPr>
        <p:txBody>
          <a:bodyPr>
            <a:normAutofit fontScale="90000"/>
          </a:bodyPr>
          <a:lstStyle/>
          <a:p>
            <a:pPr algn="ctr"/>
            <a:r>
              <a:rPr lang="it-IT" sz="3600" u="sng" cap="small" dirty="0">
                <a:solidFill>
                  <a:srgbClr val="0070C0"/>
                </a:solidFill>
                <a:effectLst>
                  <a:outerShdw blurRad="38100" dist="38100" dir="2700000" algn="tl">
                    <a:srgbClr val="000000">
                      <a:alpha val="43137"/>
                    </a:srgbClr>
                  </a:outerShdw>
                </a:effectLst>
              </a:rPr>
              <a:t>I «tempi» del giudizio</a:t>
            </a:r>
            <a:endParaRPr lang="it-IT" cap="small" dirty="0"/>
          </a:p>
        </p:txBody>
      </p:sp>
      <p:sp>
        <p:nvSpPr>
          <p:cNvPr id="3" name="Segnaposto contenuto 2">
            <a:extLst>
              <a:ext uri="{FF2B5EF4-FFF2-40B4-BE49-F238E27FC236}">
                <a16:creationId xmlns:a16="http://schemas.microsoft.com/office/drawing/2014/main" id="{621CC35A-5F4A-4BD9-86AA-ECFD85CDA8BC}"/>
              </a:ext>
            </a:extLst>
          </p:cNvPr>
          <p:cNvSpPr>
            <a:spLocks noGrp="1"/>
          </p:cNvSpPr>
          <p:nvPr>
            <p:ph idx="1"/>
          </p:nvPr>
        </p:nvSpPr>
        <p:spPr>
          <a:xfrm>
            <a:off x="677334" y="1329267"/>
            <a:ext cx="8596668" cy="4712095"/>
          </a:xfrm>
        </p:spPr>
        <p:txBody>
          <a:bodyPr>
            <a:normAutofit fontScale="62500" lnSpcReduction="20000"/>
          </a:bodyPr>
          <a:lstStyle/>
          <a:p>
            <a:pPr indent="254000" algn="just">
              <a:lnSpc>
                <a:spcPts val="2100"/>
              </a:lnSpc>
              <a:spcBef>
                <a:spcPts val="700"/>
              </a:spcBef>
            </a:pPr>
            <a:r>
              <a:rPr lang="it-IT" sz="2400" dirty="0">
                <a:solidFill>
                  <a:srgbClr val="000000"/>
                </a:solidFill>
                <a:latin typeface="Garamond" panose="02020404030301010803" pitchFamily="18" charset="0"/>
              </a:rPr>
              <a:t>Art. 163 </a:t>
            </a:r>
            <a:r>
              <a:rPr lang="it-IT" sz="2400" i="1" dirty="0">
                <a:solidFill>
                  <a:srgbClr val="000000"/>
                </a:solidFill>
                <a:latin typeface="Garamond" panose="02020404030301010803" pitchFamily="18" charset="0"/>
              </a:rPr>
              <a:t>bis </a:t>
            </a:r>
            <a:r>
              <a:rPr lang="it-IT" sz="2400" dirty="0" err="1">
                <a:solidFill>
                  <a:srgbClr val="000000"/>
                </a:solidFill>
                <a:latin typeface="Garamond" panose="02020404030301010803" pitchFamily="18" charset="0"/>
              </a:rPr>
              <a:t>c.p.c.</a:t>
            </a:r>
            <a:r>
              <a:rPr lang="it-IT" sz="2400" dirty="0">
                <a:solidFill>
                  <a:srgbClr val="000000"/>
                </a:solidFill>
                <a:latin typeface="Garamond" panose="02020404030301010803" pitchFamily="18" charset="0"/>
              </a:rPr>
              <a:t>: tra notificazione e prima udienza termini liberi non minori di </a:t>
            </a:r>
            <a:r>
              <a:rPr lang="it-IT" sz="2400" b="1" dirty="0">
                <a:solidFill>
                  <a:srgbClr val="000000"/>
                </a:solidFill>
                <a:latin typeface="Garamond" panose="02020404030301010803" pitchFamily="18" charset="0"/>
              </a:rPr>
              <a:t>120 giorni</a:t>
            </a:r>
          </a:p>
          <a:p>
            <a:pPr indent="254000" algn="just">
              <a:lnSpc>
                <a:spcPts val="2100"/>
              </a:lnSpc>
              <a:spcBef>
                <a:spcPts val="700"/>
              </a:spcBef>
            </a:pPr>
            <a:r>
              <a:rPr lang="it-IT" sz="2400" i="0" dirty="0">
                <a:solidFill>
                  <a:srgbClr val="000000"/>
                </a:solidFill>
                <a:effectLst/>
                <a:latin typeface="Garamond" panose="02020404030301010803" pitchFamily="18" charset="0"/>
              </a:rPr>
              <a:t>Art. 166 </a:t>
            </a:r>
            <a:r>
              <a:rPr lang="it-IT" sz="2400" i="0" dirty="0" err="1">
                <a:solidFill>
                  <a:srgbClr val="000000"/>
                </a:solidFill>
                <a:effectLst/>
                <a:latin typeface="Garamond" panose="02020404030301010803" pitchFamily="18" charset="0"/>
              </a:rPr>
              <a:t>c.p.c.</a:t>
            </a:r>
            <a:r>
              <a:rPr lang="it-IT" sz="2400" i="0" dirty="0">
                <a:solidFill>
                  <a:srgbClr val="000000"/>
                </a:solidFill>
                <a:effectLst/>
                <a:latin typeface="Garamond" panose="02020404030301010803" pitchFamily="18" charset="0"/>
              </a:rPr>
              <a:t>: il convenuto deve costituirsi almeno </a:t>
            </a:r>
            <a:r>
              <a:rPr lang="it-IT" sz="2400" b="1" i="0" dirty="0">
                <a:solidFill>
                  <a:srgbClr val="000000"/>
                </a:solidFill>
                <a:effectLst/>
                <a:latin typeface="Garamond" panose="02020404030301010803" pitchFamily="18" charset="0"/>
              </a:rPr>
              <a:t>70 giorni</a:t>
            </a:r>
            <a:r>
              <a:rPr lang="it-IT" sz="2400" i="0" dirty="0">
                <a:solidFill>
                  <a:srgbClr val="000000"/>
                </a:solidFill>
                <a:effectLst/>
                <a:latin typeface="Garamond" panose="02020404030301010803" pitchFamily="18" charset="0"/>
              </a:rPr>
              <a:t> prima dell’udienza di comparizione – contumacia</a:t>
            </a:r>
          </a:p>
          <a:p>
            <a:pPr indent="254000" algn="just">
              <a:lnSpc>
                <a:spcPts val="2100"/>
              </a:lnSpc>
              <a:spcBef>
                <a:spcPts val="700"/>
              </a:spcBef>
            </a:pPr>
            <a:r>
              <a:rPr lang="it-IT" sz="2400" dirty="0">
                <a:solidFill>
                  <a:srgbClr val="000000"/>
                </a:solidFill>
                <a:latin typeface="Garamond" panose="02020404030301010803" pitchFamily="18" charset="0"/>
              </a:rPr>
              <a:t>Art. 183, comma 4 – 5 - 6, </a:t>
            </a:r>
            <a:r>
              <a:rPr lang="it-IT" sz="2400" dirty="0" err="1">
                <a:solidFill>
                  <a:srgbClr val="000000"/>
                </a:solidFill>
                <a:latin typeface="Garamond" panose="02020404030301010803" pitchFamily="18" charset="0"/>
              </a:rPr>
              <a:t>c.p.c.</a:t>
            </a:r>
            <a:r>
              <a:rPr lang="it-IT" sz="2400" dirty="0">
                <a:solidFill>
                  <a:srgbClr val="000000"/>
                </a:solidFill>
                <a:latin typeface="Garamond" panose="02020404030301010803" pitchFamily="18" charset="0"/>
              </a:rPr>
              <a:t>: «Se non provvede ai sensi del secondo comma [chiamata del terzo], il giudice provvede sulle richieste istruttorie e, tenuto conto della natura, dell’urgenza e della complessità della causa, </a:t>
            </a:r>
            <a:r>
              <a:rPr lang="it-IT" sz="2400" b="1" dirty="0">
                <a:solidFill>
                  <a:srgbClr val="000000"/>
                </a:solidFill>
                <a:latin typeface="Garamond" panose="02020404030301010803" pitchFamily="18" charset="0"/>
              </a:rPr>
              <a:t>predispone, con ordinanza, il calendario delle udienze successive sino a quella di rimessione della causa in decisione, indicando gli incombenti che verranno espletati in ciascuna di esse</a:t>
            </a:r>
            <a:r>
              <a:rPr lang="it-IT" sz="2400" dirty="0">
                <a:solidFill>
                  <a:srgbClr val="000000"/>
                </a:solidFill>
                <a:latin typeface="Garamond" panose="02020404030301010803" pitchFamily="18" charset="0"/>
              </a:rPr>
              <a:t>. L’udienza per l’assunzione dei mezzi di prova ammessi è fissata entro 90 giorni […]. Se con l’ordinanza di cui al 4 comma vengono disposti d’ufficio mezzi di prova, ciascuna parte può dedurre, entro un termine perentorio assegnato dal giudice con la medesima ordinanza, i mezzi di prova che si rendono necessari in relazione ai primi, nonché depositare memoria di replica […]»</a:t>
            </a:r>
          </a:p>
          <a:p>
            <a:pPr indent="254000" algn="just">
              <a:lnSpc>
                <a:spcPts val="2100"/>
              </a:lnSpc>
              <a:spcBef>
                <a:spcPts val="700"/>
              </a:spcBef>
            </a:pPr>
            <a:r>
              <a:rPr lang="it-IT" sz="2400" dirty="0">
                <a:solidFill>
                  <a:srgbClr val="000000"/>
                </a:solidFill>
                <a:latin typeface="Garamond" panose="02020404030301010803" pitchFamily="18" charset="0"/>
              </a:rPr>
              <a:t>Art. 185 </a:t>
            </a:r>
            <a:r>
              <a:rPr lang="it-IT" sz="2400" dirty="0" err="1">
                <a:solidFill>
                  <a:srgbClr val="000000"/>
                </a:solidFill>
                <a:latin typeface="Garamond" panose="02020404030301010803" pitchFamily="18" charset="0"/>
              </a:rPr>
              <a:t>c.p.c.</a:t>
            </a:r>
            <a:r>
              <a:rPr lang="it-IT" sz="2400" dirty="0">
                <a:solidFill>
                  <a:srgbClr val="000000"/>
                </a:solidFill>
                <a:latin typeface="Garamond" panose="02020404030301010803" pitchFamily="18" charset="0"/>
              </a:rPr>
              <a:t>: tentativo di conciliazione </a:t>
            </a:r>
            <a:r>
              <a:rPr lang="it-IT" sz="2400" b="1" dirty="0">
                <a:solidFill>
                  <a:srgbClr val="000000"/>
                </a:solidFill>
                <a:latin typeface="Garamond" panose="02020404030301010803" pitchFamily="18" charset="0"/>
              </a:rPr>
              <a:t>nel rispetto del calendario del processo</a:t>
            </a:r>
          </a:p>
          <a:p>
            <a:pPr indent="254000" algn="just">
              <a:lnSpc>
                <a:spcPts val="2100"/>
              </a:lnSpc>
              <a:spcBef>
                <a:spcPts val="700"/>
              </a:spcBef>
            </a:pPr>
            <a:r>
              <a:rPr lang="it-IT" sz="2400" dirty="0">
                <a:solidFill>
                  <a:srgbClr val="000000"/>
                </a:solidFill>
                <a:latin typeface="Garamond" panose="02020404030301010803" pitchFamily="18" charset="0"/>
              </a:rPr>
              <a:t>Art. 188 </a:t>
            </a:r>
            <a:r>
              <a:rPr lang="it-IT" sz="2400" dirty="0" err="1">
                <a:solidFill>
                  <a:srgbClr val="000000"/>
                </a:solidFill>
                <a:latin typeface="Garamond" panose="02020404030301010803" pitchFamily="18" charset="0"/>
              </a:rPr>
              <a:t>c.p.c.</a:t>
            </a:r>
            <a:r>
              <a:rPr lang="it-IT" sz="2400" dirty="0">
                <a:solidFill>
                  <a:srgbClr val="000000"/>
                </a:solidFill>
                <a:latin typeface="Garamond" panose="02020404030301010803" pitchFamily="18" charset="0"/>
              </a:rPr>
              <a:t>: assunzione dei mezzi di prova, </a:t>
            </a:r>
            <a:r>
              <a:rPr lang="it-IT" sz="2400" b="1" dirty="0">
                <a:solidFill>
                  <a:srgbClr val="000000"/>
                </a:solidFill>
                <a:latin typeface="Garamond" panose="02020404030301010803" pitchFamily="18" charset="0"/>
              </a:rPr>
              <a:t>nel rispetto del calendario del processo</a:t>
            </a:r>
            <a:endParaRPr lang="it-IT" sz="2400" dirty="0">
              <a:solidFill>
                <a:srgbClr val="000000"/>
              </a:solidFill>
              <a:latin typeface="Garamond" panose="02020404030301010803" pitchFamily="18" charset="0"/>
            </a:endParaRPr>
          </a:p>
          <a:p>
            <a:pPr indent="254000" algn="just">
              <a:lnSpc>
                <a:spcPts val="2100"/>
              </a:lnSpc>
              <a:spcBef>
                <a:spcPts val="700"/>
              </a:spcBef>
            </a:pPr>
            <a:r>
              <a:rPr lang="it-IT" sz="2400" i="0" dirty="0">
                <a:solidFill>
                  <a:srgbClr val="000000"/>
                </a:solidFill>
                <a:effectLst/>
                <a:latin typeface="Garamond" panose="02020404030301010803" pitchFamily="18" charset="0"/>
              </a:rPr>
              <a:t>Art. 189 </a:t>
            </a:r>
            <a:r>
              <a:rPr lang="it-IT" sz="2400" i="0" dirty="0" err="1">
                <a:solidFill>
                  <a:srgbClr val="000000"/>
                </a:solidFill>
                <a:effectLst/>
                <a:latin typeface="Garamond" panose="02020404030301010803" pitchFamily="18" charset="0"/>
              </a:rPr>
              <a:t>c.p.c.</a:t>
            </a:r>
            <a:r>
              <a:rPr lang="it-IT" sz="2400" i="0" dirty="0">
                <a:solidFill>
                  <a:srgbClr val="000000"/>
                </a:solidFill>
                <a:effectLst/>
                <a:latin typeface="Garamond" panose="02020404030301010803" pitchFamily="18" charset="0"/>
              </a:rPr>
              <a:t>: termini per note di precisazione delle conclusioni (</a:t>
            </a:r>
            <a:r>
              <a:rPr lang="it-IT" sz="2400" b="1" i="0" dirty="0">
                <a:solidFill>
                  <a:srgbClr val="000000"/>
                </a:solidFill>
                <a:effectLst/>
                <a:latin typeface="Garamond" panose="02020404030301010803" pitchFamily="18" charset="0"/>
              </a:rPr>
              <a:t>60 gg</a:t>
            </a:r>
            <a:r>
              <a:rPr lang="it-IT" sz="2400" i="0" dirty="0">
                <a:solidFill>
                  <a:srgbClr val="000000"/>
                </a:solidFill>
                <a:effectLst/>
                <a:latin typeface="Garamond" panose="02020404030301010803" pitchFamily="18" charset="0"/>
              </a:rPr>
              <a:t>), delle comparse conclusionali (</a:t>
            </a:r>
            <a:r>
              <a:rPr lang="it-IT" sz="2400" b="1" i="0" dirty="0">
                <a:solidFill>
                  <a:srgbClr val="000000"/>
                </a:solidFill>
                <a:effectLst/>
                <a:latin typeface="Garamond" panose="02020404030301010803" pitchFamily="18" charset="0"/>
              </a:rPr>
              <a:t>30</a:t>
            </a:r>
            <a:r>
              <a:rPr lang="it-IT" sz="2400" i="0" dirty="0">
                <a:solidFill>
                  <a:srgbClr val="000000"/>
                </a:solidFill>
                <a:effectLst/>
                <a:latin typeface="Garamond" panose="02020404030301010803" pitchFamily="18" charset="0"/>
              </a:rPr>
              <a:t> </a:t>
            </a:r>
            <a:r>
              <a:rPr lang="it-IT" sz="2400" b="1" i="0" dirty="0">
                <a:solidFill>
                  <a:srgbClr val="000000"/>
                </a:solidFill>
                <a:effectLst/>
                <a:latin typeface="Garamond" panose="02020404030301010803" pitchFamily="18" charset="0"/>
              </a:rPr>
              <a:t>gg</a:t>
            </a:r>
            <a:r>
              <a:rPr lang="it-IT" sz="2400" i="0" dirty="0">
                <a:solidFill>
                  <a:srgbClr val="000000"/>
                </a:solidFill>
                <a:effectLst/>
                <a:latin typeface="Garamond" panose="02020404030301010803" pitchFamily="18" charset="0"/>
              </a:rPr>
              <a:t>) </a:t>
            </a:r>
            <a:r>
              <a:rPr lang="it-IT" sz="2400" dirty="0">
                <a:solidFill>
                  <a:srgbClr val="000000"/>
                </a:solidFill>
                <a:latin typeface="Garamond" panose="02020404030301010803" pitchFamily="18" charset="0"/>
              </a:rPr>
              <a:t>e delle memorie di replica (</a:t>
            </a:r>
            <a:r>
              <a:rPr lang="it-IT" sz="2400" b="1" dirty="0">
                <a:solidFill>
                  <a:srgbClr val="000000"/>
                </a:solidFill>
                <a:latin typeface="Garamond" panose="02020404030301010803" pitchFamily="18" charset="0"/>
              </a:rPr>
              <a:t>15 gg</a:t>
            </a:r>
            <a:r>
              <a:rPr lang="it-IT" sz="2400" dirty="0">
                <a:solidFill>
                  <a:srgbClr val="000000"/>
                </a:solidFill>
                <a:latin typeface="Garamond" panose="02020404030301010803" pitchFamily="18" charset="0"/>
              </a:rPr>
              <a:t>) prima dell’udienza per la rimessione della causa in decisione</a:t>
            </a:r>
            <a:endParaRPr lang="it-IT" sz="2400" i="0" dirty="0">
              <a:solidFill>
                <a:srgbClr val="000000"/>
              </a:solidFill>
              <a:effectLst/>
              <a:latin typeface="Garamond" panose="02020404030301010803" pitchFamily="18" charset="0"/>
            </a:endParaRPr>
          </a:p>
          <a:p>
            <a:pPr indent="0" algn="just">
              <a:lnSpc>
                <a:spcPts val="2100"/>
              </a:lnSpc>
              <a:spcBef>
                <a:spcPts val="700"/>
              </a:spcBef>
              <a:buNone/>
            </a:pPr>
            <a:endParaRPr lang="it-IT" sz="2400" b="0" i="0" dirty="0">
              <a:solidFill>
                <a:srgbClr val="000000"/>
              </a:solidFill>
              <a:effectLst/>
              <a:latin typeface="Garamond" panose="02020404030301010803" pitchFamily="18" charset="0"/>
            </a:endParaRPr>
          </a:p>
          <a:p>
            <a:pPr marL="0" indent="0" algn="just">
              <a:buNone/>
            </a:pPr>
            <a:endParaRPr lang="it-IT" i="1" dirty="0"/>
          </a:p>
        </p:txBody>
      </p:sp>
      <p:sp>
        <p:nvSpPr>
          <p:cNvPr id="4" name="Segnaposto piè di pagina 3">
            <a:extLst>
              <a:ext uri="{FF2B5EF4-FFF2-40B4-BE49-F238E27FC236}">
                <a16:creationId xmlns:a16="http://schemas.microsoft.com/office/drawing/2014/main" id="{3B12D272-111C-4188-AD0D-971D8A214723}"/>
              </a:ext>
            </a:extLst>
          </p:cNvPr>
          <p:cNvSpPr>
            <a:spLocks noGrp="1"/>
          </p:cNvSpPr>
          <p:nvPr>
            <p:ph type="ftr" sz="quarter" idx="11"/>
          </p:nvPr>
        </p:nvSpPr>
        <p:spPr/>
        <p:txBody>
          <a:bodyPr/>
          <a:lstStyle/>
          <a:p>
            <a:r>
              <a:rPr lang="it-IT" sz="1000" b="1" cap="small">
                <a:solidFill>
                  <a:schemeClr val="tx1"/>
                </a:solidFill>
              </a:rPr>
              <a:t>Avv. Giancarlo Geraci – La riforma della giustizia: prospettive di cambiamento. Palermo, 28 ottobre 2022</a:t>
            </a:r>
            <a:endParaRPr lang="it-IT" sz="1000" b="1" cap="small" dirty="0">
              <a:solidFill>
                <a:schemeClr val="tx1"/>
              </a:solidFill>
            </a:endParaRPr>
          </a:p>
        </p:txBody>
      </p:sp>
      <p:sp>
        <p:nvSpPr>
          <p:cNvPr id="5" name="Segnaposto numero diapositiva 4">
            <a:extLst>
              <a:ext uri="{FF2B5EF4-FFF2-40B4-BE49-F238E27FC236}">
                <a16:creationId xmlns:a16="http://schemas.microsoft.com/office/drawing/2014/main" id="{687AB397-8BAB-43E2-9DDC-4C9FB543D4A2}"/>
              </a:ext>
            </a:extLst>
          </p:cNvPr>
          <p:cNvSpPr>
            <a:spLocks noGrp="1"/>
          </p:cNvSpPr>
          <p:nvPr>
            <p:ph type="sldNum" sz="quarter" idx="12"/>
          </p:nvPr>
        </p:nvSpPr>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334804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836371-9A4F-43F2-9447-78F06079D734}"/>
              </a:ext>
            </a:extLst>
          </p:cNvPr>
          <p:cNvSpPr>
            <a:spLocks noGrp="1"/>
          </p:cNvSpPr>
          <p:nvPr>
            <p:ph type="title"/>
          </p:nvPr>
        </p:nvSpPr>
        <p:spPr>
          <a:xfrm>
            <a:off x="677334" y="609600"/>
            <a:ext cx="8596668" cy="770467"/>
          </a:xfrm>
        </p:spPr>
        <p:txBody>
          <a:bodyPr/>
          <a:lstStyle/>
          <a:p>
            <a:pPr algn="ctr"/>
            <a:r>
              <a:rPr lang="it-IT" sz="3600" u="sng" cap="small" dirty="0">
                <a:solidFill>
                  <a:srgbClr val="0070C0"/>
                </a:solidFill>
                <a:effectLst>
                  <a:outerShdw blurRad="38100" dist="38100" dir="2700000" algn="tl">
                    <a:srgbClr val="000000">
                      <a:alpha val="43137"/>
                    </a:srgbClr>
                  </a:outerShdw>
                </a:effectLst>
              </a:rPr>
              <a:t>L’</a:t>
            </a:r>
            <a:r>
              <a:rPr lang="it-IT" sz="3600" i="1" u="sng" cap="small" dirty="0">
                <a:solidFill>
                  <a:srgbClr val="0070C0"/>
                </a:solidFill>
                <a:effectLst>
                  <a:outerShdw blurRad="38100" dist="38100" dir="2700000" algn="tl">
                    <a:srgbClr val="000000">
                      <a:alpha val="43137"/>
                    </a:srgbClr>
                  </a:outerShdw>
                </a:effectLst>
              </a:rPr>
              <a:t>home </a:t>
            </a:r>
            <a:r>
              <a:rPr lang="it-IT" sz="3600" i="1" u="sng" cap="small" dirty="0" err="1">
                <a:solidFill>
                  <a:srgbClr val="0070C0"/>
                </a:solidFill>
                <a:effectLst>
                  <a:outerShdw blurRad="38100" dist="38100" dir="2700000" algn="tl">
                    <a:srgbClr val="000000">
                      <a:alpha val="43137"/>
                    </a:srgbClr>
                  </a:outerShdw>
                </a:effectLst>
              </a:rPr>
              <a:t>justice</a:t>
            </a:r>
            <a:endParaRPr lang="it-IT" i="1" dirty="0"/>
          </a:p>
        </p:txBody>
      </p:sp>
      <p:sp>
        <p:nvSpPr>
          <p:cNvPr id="3" name="Segnaposto contenuto 2">
            <a:extLst>
              <a:ext uri="{FF2B5EF4-FFF2-40B4-BE49-F238E27FC236}">
                <a16:creationId xmlns:a16="http://schemas.microsoft.com/office/drawing/2014/main" id="{24688ECC-1D5E-4048-A068-3CA3F82B1249}"/>
              </a:ext>
            </a:extLst>
          </p:cNvPr>
          <p:cNvSpPr>
            <a:spLocks noGrp="1"/>
          </p:cNvSpPr>
          <p:nvPr>
            <p:ph idx="1"/>
          </p:nvPr>
        </p:nvSpPr>
        <p:spPr>
          <a:xfrm>
            <a:off x="677333" y="1380067"/>
            <a:ext cx="8830733" cy="4707466"/>
          </a:xfrm>
        </p:spPr>
        <p:txBody>
          <a:bodyPr>
            <a:normAutofit/>
          </a:bodyPr>
          <a:lstStyle/>
          <a:p>
            <a:pPr algn="just"/>
            <a:r>
              <a:rPr lang="it-IT" sz="2000" dirty="0">
                <a:latin typeface="Garamond" panose="02020404030301010803" pitchFamily="18" charset="0"/>
              </a:rPr>
              <a:t>Fin dove sarà possibile, tutta l’attività giurisdizionale e quella amministrativa collegata sarà digitalizzata</a:t>
            </a:r>
          </a:p>
          <a:p>
            <a:pPr algn="just"/>
            <a:r>
              <a:rPr lang="it-IT" sz="2000" dirty="0">
                <a:latin typeface="Garamond" panose="02020404030301010803" pitchFamily="18" charset="0"/>
              </a:rPr>
              <a:t>Consolidamento delle previsioni sorte in epoca di emergenza pandemica</a:t>
            </a:r>
          </a:p>
          <a:p>
            <a:pPr algn="just"/>
            <a:r>
              <a:rPr lang="it-IT" sz="2000" dirty="0">
                <a:latin typeface="Garamond" panose="02020404030301010803" pitchFamily="18" charset="0"/>
              </a:rPr>
              <a:t>Previsione dell’obbligo di deposito telematico dei documenti e di tutti gli atti di parte, in ogni fase e grado del giudizio</a:t>
            </a:r>
          </a:p>
          <a:p>
            <a:pPr algn="just"/>
            <a:r>
              <a:rPr lang="it-IT" sz="2000" dirty="0">
                <a:latin typeface="Garamond" panose="02020404030301010803" pitchFamily="18" charset="0"/>
              </a:rPr>
              <a:t>Gli obblighi di pagamento del </a:t>
            </a:r>
            <a:r>
              <a:rPr lang="it-IT" sz="2000" dirty="0" err="1">
                <a:latin typeface="Garamond" panose="02020404030301010803" pitchFamily="18" charset="0"/>
              </a:rPr>
              <a:t>c.u.</a:t>
            </a:r>
            <a:r>
              <a:rPr lang="it-IT" sz="2000" dirty="0">
                <a:latin typeface="Garamond" panose="02020404030301010803" pitchFamily="18" charset="0"/>
              </a:rPr>
              <a:t>, nonché l’anticipazione forfettaria, connessi al deposito degli atti saranno assolti solamente con modalità telematiche di pagamento, valorizzando il sistema </a:t>
            </a:r>
            <a:r>
              <a:rPr lang="it-IT" sz="2000" dirty="0" err="1">
                <a:latin typeface="Garamond" panose="02020404030301010803" pitchFamily="18" charset="0"/>
              </a:rPr>
              <a:t>PagoPA</a:t>
            </a:r>
            <a:endParaRPr lang="it-IT" sz="2000" dirty="0">
              <a:latin typeface="Garamond" panose="02020404030301010803" pitchFamily="18" charset="0"/>
            </a:endParaRPr>
          </a:p>
          <a:p>
            <a:pPr algn="just"/>
            <a:r>
              <a:rPr lang="it-IT" sz="2000" dirty="0">
                <a:latin typeface="Garamond" panose="02020404030301010803" pitchFamily="18" charset="0"/>
              </a:rPr>
              <a:t>Introduzione all’interno del codice di rito delle disposizioni relative alla trattazione delle udienze mediante note scritte e mediante collegamenti audiovisivi da remoto (artt. 127 – 127 </a:t>
            </a:r>
            <a:r>
              <a:rPr lang="it-IT" sz="2000" i="1" dirty="0">
                <a:latin typeface="Garamond" panose="02020404030301010803" pitchFamily="18" charset="0"/>
              </a:rPr>
              <a:t>bis </a:t>
            </a:r>
            <a:r>
              <a:rPr lang="it-IT" sz="2000" dirty="0">
                <a:latin typeface="Garamond" panose="02020404030301010803" pitchFamily="18" charset="0"/>
              </a:rPr>
              <a:t>– 127 </a:t>
            </a:r>
            <a:r>
              <a:rPr lang="it-IT" sz="2000" i="1" dirty="0">
                <a:latin typeface="Garamond" panose="02020404030301010803" pitchFamily="18" charset="0"/>
              </a:rPr>
              <a:t>ter </a:t>
            </a:r>
            <a:r>
              <a:rPr lang="it-IT" sz="2000" dirty="0">
                <a:latin typeface="Garamond" panose="02020404030301010803" pitchFamily="18" charset="0"/>
              </a:rPr>
              <a:t>c.p.c.)</a:t>
            </a: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dirty="0"/>
          </a:p>
        </p:txBody>
      </p:sp>
      <p:sp>
        <p:nvSpPr>
          <p:cNvPr id="4" name="Segnaposto piè di pagina 3">
            <a:extLst>
              <a:ext uri="{FF2B5EF4-FFF2-40B4-BE49-F238E27FC236}">
                <a16:creationId xmlns:a16="http://schemas.microsoft.com/office/drawing/2014/main" id="{85E1BB46-2375-45DF-9DC4-9AD7FC5DD85A}"/>
              </a:ext>
            </a:extLst>
          </p:cNvPr>
          <p:cNvSpPr>
            <a:spLocks noGrp="1"/>
          </p:cNvSpPr>
          <p:nvPr>
            <p:ph type="ftr" sz="quarter" idx="11"/>
          </p:nvPr>
        </p:nvSpPr>
        <p:spPr/>
        <p:txBody>
          <a:bodyPr/>
          <a:lstStyle/>
          <a:p>
            <a:r>
              <a:rPr lang="it-IT" sz="1000" b="1" cap="small">
                <a:solidFill>
                  <a:schemeClr val="tx1"/>
                </a:solidFill>
              </a:rPr>
              <a:t>Avv. Giancarlo Geraci – La riforma della giustizia: prospettive di cambiamento. Palermo, 28 ottobre 2022</a:t>
            </a:r>
            <a:endParaRPr lang="it-IT" sz="1000" b="1" cap="small" dirty="0">
              <a:solidFill>
                <a:schemeClr val="tx1"/>
              </a:solidFill>
            </a:endParaRPr>
          </a:p>
        </p:txBody>
      </p:sp>
      <p:sp>
        <p:nvSpPr>
          <p:cNvPr id="5" name="Segnaposto numero diapositiva 4">
            <a:extLst>
              <a:ext uri="{FF2B5EF4-FFF2-40B4-BE49-F238E27FC236}">
                <a16:creationId xmlns:a16="http://schemas.microsoft.com/office/drawing/2014/main" id="{999F93A3-304A-4556-9572-78D8E023608D}"/>
              </a:ext>
            </a:extLst>
          </p:cNvPr>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293537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BC9136-71DB-410D-9581-D44E394DA2B7}"/>
              </a:ext>
            </a:extLst>
          </p:cNvPr>
          <p:cNvSpPr>
            <a:spLocks noGrp="1"/>
          </p:cNvSpPr>
          <p:nvPr>
            <p:ph type="title"/>
          </p:nvPr>
        </p:nvSpPr>
        <p:spPr>
          <a:xfrm>
            <a:off x="677334" y="609600"/>
            <a:ext cx="8596668" cy="770467"/>
          </a:xfrm>
        </p:spPr>
        <p:txBody>
          <a:bodyPr/>
          <a:lstStyle/>
          <a:p>
            <a:pPr algn="ctr"/>
            <a:r>
              <a:rPr lang="it-IT" u="sng" cap="small" dirty="0">
                <a:solidFill>
                  <a:srgbClr val="0070C0"/>
                </a:solidFill>
              </a:rPr>
              <a:t>Giustizia digitale</a:t>
            </a:r>
            <a:endParaRPr lang="it-IT" u="sng" cap="small" dirty="0">
              <a:solidFill>
                <a:srgbClr val="0070C0"/>
              </a:solidFill>
              <a:effectLst>
                <a:outerShdw blurRad="38100" dist="38100" dir="2700000" algn="tl">
                  <a:srgbClr val="000000">
                    <a:alpha val="43137"/>
                  </a:srgbClr>
                </a:outerShdw>
              </a:effectLst>
            </a:endParaRPr>
          </a:p>
        </p:txBody>
      </p:sp>
      <p:sp>
        <p:nvSpPr>
          <p:cNvPr id="3" name="Segnaposto contenuto 2">
            <a:extLst>
              <a:ext uri="{FF2B5EF4-FFF2-40B4-BE49-F238E27FC236}">
                <a16:creationId xmlns:a16="http://schemas.microsoft.com/office/drawing/2014/main" id="{70B2F505-BF5C-4F7E-B2DE-19FA163DD495}"/>
              </a:ext>
            </a:extLst>
          </p:cNvPr>
          <p:cNvSpPr>
            <a:spLocks noGrp="1"/>
          </p:cNvSpPr>
          <p:nvPr>
            <p:ph idx="1"/>
          </p:nvPr>
        </p:nvSpPr>
        <p:spPr>
          <a:xfrm>
            <a:off x="677334" y="1380067"/>
            <a:ext cx="8596668" cy="4661295"/>
          </a:xfrm>
        </p:spPr>
        <p:txBody>
          <a:bodyPr>
            <a:normAutofit fontScale="92500" lnSpcReduction="10000"/>
          </a:bodyPr>
          <a:lstStyle/>
          <a:p>
            <a:pPr algn="just"/>
            <a:r>
              <a:rPr lang="it-IT" sz="2000" dirty="0">
                <a:latin typeface="Garamond" panose="02020404030301010803" pitchFamily="18" charset="0"/>
              </a:rPr>
              <a:t>Introduzione all’interno del codice di rito di specifiche disposizioni in materia di giustizia digitale – Titolo V ter «Disposizioni relative alla giustizia digitale»</a:t>
            </a:r>
            <a:endParaRPr lang="it-IT" sz="2000" i="1" dirty="0">
              <a:latin typeface="Garamond" panose="02020404030301010803" pitchFamily="18" charset="0"/>
            </a:endParaRPr>
          </a:p>
          <a:p>
            <a:pPr algn="just"/>
            <a:r>
              <a:rPr lang="it-IT" sz="2000" dirty="0">
                <a:latin typeface="Garamond" panose="02020404030301010803" pitchFamily="18" charset="0"/>
              </a:rPr>
              <a:t>Capo I dedicato ad «Degli atti e provvedimenti», Capo II «Della conformità delle copie agli originali» e Capo III «Dell’udienza con collegamenti audiovisivi a distanza» - artt. 196 </a:t>
            </a:r>
            <a:r>
              <a:rPr lang="it-IT" sz="2000" i="1" dirty="0">
                <a:latin typeface="Garamond" panose="02020404030301010803" pitchFamily="18" charset="0"/>
              </a:rPr>
              <a:t>quater </a:t>
            </a:r>
            <a:r>
              <a:rPr lang="it-IT" sz="2000" dirty="0">
                <a:latin typeface="Garamond" panose="02020404030301010803" pitchFamily="18" charset="0"/>
              </a:rPr>
              <a:t>a 196 </a:t>
            </a:r>
            <a:r>
              <a:rPr lang="it-IT" sz="2000" i="1" dirty="0" err="1">
                <a:latin typeface="Garamond" panose="02020404030301010803" pitchFamily="18" charset="0"/>
              </a:rPr>
              <a:t>undecies</a:t>
            </a:r>
            <a:r>
              <a:rPr lang="it-IT" sz="2000" i="1" dirty="0">
                <a:latin typeface="Garamond" panose="02020404030301010803" pitchFamily="18" charset="0"/>
              </a:rPr>
              <a:t> </a:t>
            </a:r>
            <a:r>
              <a:rPr lang="it-IT" sz="2000" dirty="0">
                <a:latin typeface="Garamond" panose="02020404030301010803" pitchFamily="18" charset="0"/>
              </a:rPr>
              <a:t>c.p.c.</a:t>
            </a:r>
          </a:p>
          <a:p>
            <a:pPr algn="just"/>
            <a:r>
              <a:rPr lang="it-IT" sz="2000" dirty="0">
                <a:latin typeface="Garamond" panose="02020404030301010803" pitchFamily="18" charset="0"/>
              </a:rPr>
              <a:t>Il fascicolo telematico dovrà contenere «l’indice degli atti inseriti nel fascicolo con l’indicazione della natura e della data di ciascuno di essi. Gli atti sono inseriti nel fascicolo in ordine cronologico. La tenuta e la conservazione del fascicolo informatico equivale alla tenuta e conservazione del fascicolo d’ufficio su supporto cartaceo» (art.36 </a:t>
            </a:r>
            <a:r>
              <a:rPr lang="it-IT" sz="2000" dirty="0" err="1">
                <a:latin typeface="Garamond" panose="02020404030301010803" pitchFamily="18" charset="0"/>
              </a:rPr>
              <a:t>disp.att</a:t>
            </a:r>
            <a:r>
              <a:rPr lang="it-IT" sz="2000" dirty="0">
                <a:latin typeface="Garamond" panose="02020404030301010803" pitchFamily="18" charset="0"/>
              </a:rPr>
              <a:t>.)</a:t>
            </a:r>
          </a:p>
          <a:p>
            <a:pPr algn="just"/>
            <a:r>
              <a:rPr lang="it-IT" sz="2000" dirty="0">
                <a:latin typeface="Garamond" panose="02020404030301010803" pitchFamily="18" charset="0"/>
              </a:rPr>
              <a:t>Notifiche via pec dell’avvocato: art. 147 c.p.c. «L’ufficiale giudiziario esegue la notificazione su richiesta dell’avvocato </a:t>
            </a:r>
            <a:r>
              <a:rPr lang="it-IT" sz="2000" b="1" dirty="0">
                <a:latin typeface="Garamond" panose="02020404030301010803" pitchFamily="18" charset="0"/>
              </a:rPr>
              <a:t>se quest’ultimo non deve eseguirla a mezzo pec </a:t>
            </a:r>
            <a:r>
              <a:rPr lang="it-IT" sz="2000" dirty="0">
                <a:latin typeface="Garamond" panose="02020404030301010803" pitchFamily="18" charset="0"/>
              </a:rPr>
              <a:t>[…] salvo che l’avvocato dichiari che la notificazione con le predette modalità non è possibile o non ha avuto esito positivo per cause non imputabili al destinatario</a:t>
            </a:r>
            <a:r>
              <a:rPr lang="it-IT" sz="2000" b="1" dirty="0">
                <a:latin typeface="Garamond" panose="02020404030301010803" pitchFamily="18" charset="0"/>
              </a:rPr>
              <a:t>. Della dichiarazione è dato atto nella relazione di notificazione</a:t>
            </a:r>
            <a:r>
              <a:rPr lang="it-IT" sz="2000" dirty="0">
                <a:latin typeface="Garamond" panose="02020404030301010803" pitchFamily="18" charset="0"/>
              </a:rPr>
              <a:t>»</a:t>
            </a: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a:p>
            <a:pPr algn="just"/>
            <a:endParaRPr lang="it-IT" sz="2000"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C1954224-85E1-4F07-BE7A-6968A3BBA40A}"/>
              </a:ext>
            </a:extLst>
          </p:cNvPr>
          <p:cNvSpPr>
            <a:spLocks noGrp="1"/>
          </p:cNvSpPr>
          <p:nvPr>
            <p:ph type="ftr" sz="quarter" idx="11"/>
          </p:nvPr>
        </p:nvSpPr>
        <p:spPr/>
        <p:txBody>
          <a:bodyPr/>
          <a:lstStyle/>
          <a:p>
            <a:r>
              <a:rPr lang="it-IT" sz="1000" b="1" cap="small">
                <a:solidFill>
                  <a:schemeClr val="tx1"/>
                </a:solidFill>
                <a:latin typeface="Garamond" panose="02020404030301010803" pitchFamily="18" charset="0"/>
              </a:rPr>
              <a:t>Avv. Giancarlo Geraci – La riforma della giustizia: prospettive di cambiamento. Palermo, 28 ottobre 2022</a:t>
            </a:r>
            <a:endParaRPr lang="it-IT" sz="1000" b="1" cap="small" dirty="0">
              <a:solidFill>
                <a:schemeClr val="tx1"/>
              </a:solidFill>
              <a:latin typeface="Garamond" panose="02020404030301010803" pitchFamily="18" charset="0"/>
            </a:endParaRPr>
          </a:p>
        </p:txBody>
      </p:sp>
      <p:sp>
        <p:nvSpPr>
          <p:cNvPr id="5" name="Segnaposto numero diapositiva 4">
            <a:extLst>
              <a:ext uri="{FF2B5EF4-FFF2-40B4-BE49-F238E27FC236}">
                <a16:creationId xmlns:a16="http://schemas.microsoft.com/office/drawing/2014/main" id="{BCC70CE0-9D8B-4A1D-A373-7CC750D4F4D3}"/>
              </a:ext>
            </a:extLst>
          </p:cNvPr>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2084672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707B86-3562-466D-BDBD-618F2E3D44EF}"/>
              </a:ext>
            </a:extLst>
          </p:cNvPr>
          <p:cNvSpPr>
            <a:spLocks noGrp="1"/>
          </p:cNvSpPr>
          <p:nvPr>
            <p:ph type="title"/>
          </p:nvPr>
        </p:nvSpPr>
        <p:spPr>
          <a:xfrm>
            <a:off x="677334" y="609600"/>
            <a:ext cx="8596668" cy="702733"/>
          </a:xfrm>
        </p:spPr>
        <p:txBody>
          <a:bodyPr/>
          <a:lstStyle/>
          <a:p>
            <a:pPr algn="ctr"/>
            <a:r>
              <a:rPr lang="it-IT" cap="small" dirty="0">
                <a:solidFill>
                  <a:srgbClr val="0070C0"/>
                </a:solidFill>
              </a:rPr>
              <a:t>CONCLUSIONI</a:t>
            </a:r>
            <a:endParaRPr lang="it-IT" u="sng" cap="small" dirty="0">
              <a:solidFill>
                <a:srgbClr val="0070C0"/>
              </a:solidFill>
              <a:effectLst>
                <a:outerShdw blurRad="38100" dist="38100" dir="2700000" algn="tl">
                  <a:srgbClr val="000000">
                    <a:alpha val="43137"/>
                  </a:srgbClr>
                </a:outerShdw>
              </a:effectLst>
            </a:endParaRPr>
          </a:p>
        </p:txBody>
      </p:sp>
      <p:sp>
        <p:nvSpPr>
          <p:cNvPr id="3" name="Segnaposto contenuto 2">
            <a:extLst>
              <a:ext uri="{FF2B5EF4-FFF2-40B4-BE49-F238E27FC236}">
                <a16:creationId xmlns:a16="http://schemas.microsoft.com/office/drawing/2014/main" id="{AF6F3E0D-9365-48C8-95F1-EFF904901646}"/>
              </a:ext>
            </a:extLst>
          </p:cNvPr>
          <p:cNvSpPr>
            <a:spLocks noGrp="1"/>
          </p:cNvSpPr>
          <p:nvPr>
            <p:ph idx="1"/>
          </p:nvPr>
        </p:nvSpPr>
        <p:spPr>
          <a:xfrm>
            <a:off x="677334" y="1312333"/>
            <a:ext cx="8596668" cy="4729030"/>
          </a:xfrm>
        </p:spPr>
        <p:txBody>
          <a:bodyPr>
            <a:normAutofit/>
          </a:bodyPr>
          <a:lstStyle/>
          <a:p>
            <a:pPr algn="just"/>
            <a:r>
              <a:rPr lang="it-IT" sz="2000" dirty="0">
                <a:latin typeface="Garamond" panose="02020404030301010803" pitchFamily="18" charset="0"/>
              </a:rPr>
              <a:t>Con la Riforma ruolo fondamentale, ai fini di razionalizzazione ed efficientamento del processo, è affidato all’avvocato e al giudice</a:t>
            </a:r>
          </a:p>
          <a:p>
            <a:pPr algn="just"/>
            <a:r>
              <a:rPr lang="it-IT" sz="2000" dirty="0">
                <a:latin typeface="Garamond" panose="02020404030301010803" pitchFamily="18" charset="0"/>
              </a:rPr>
              <a:t>Il primo con riferimento, in particolare, alla fase stragiudiziale</a:t>
            </a:r>
          </a:p>
          <a:p>
            <a:pPr algn="just"/>
            <a:r>
              <a:rPr lang="it-IT" sz="2000" dirty="0">
                <a:latin typeface="Garamond" panose="02020404030301010803" pitchFamily="18" charset="0"/>
              </a:rPr>
              <a:t>Il secondo nell’ambito giudiziale</a:t>
            </a:r>
          </a:p>
          <a:p>
            <a:pPr algn="just"/>
            <a:r>
              <a:rPr lang="it-IT" sz="2000" dirty="0">
                <a:latin typeface="Garamond" panose="02020404030301010803" pitchFamily="18" charset="0"/>
              </a:rPr>
              <a:t>L’introduzione e il consolidamento delle tecniche digitali e/o da remoto consente di creare una cornice più celere e agile all’intero procedimento</a:t>
            </a:r>
          </a:p>
          <a:p>
            <a:pPr marL="0" indent="0" algn="ctr">
              <a:buNone/>
            </a:pPr>
            <a:r>
              <a:rPr lang="it-IT" sz="2000" b="1" dirty="0">
                <a:latin typeface="Garamond" panose="02020404030301010803" pitchFamily="18" charset="0"/>
              </a:rPr>
              <a:t>TUTTAVIA</a:t>
            </a:r>
          </a:p>
          <a:p>
            <a:pPr algn="just"/>
            <a:r>
              <a:rPr lang="it-IT" sz="2000" dirty="0">
                <a:latin typeface="Garamond" panose="02020404030301010803" pitchFamily="18" charset="0"/>
              </a:rPr>
              <a:t>Il concreto successo della Riforma, </a:t>
            </a:r>
            <a:r>
              <a:rPr lang="it-IT" sz="2000" b="1" dirty="0">
                <a:latin typeface="Garamond" panose="02020404030301010803" pitchFamily="18" charset="0"/>
              </a:rPr>
              <a:t>in termini di raggiungimento dei suoi obiettivi</a:t>
            </a:r>
            <a:r>
              <a:rPr lang="it-IT" sz="2000" dirty="0">
                <a:latin typeface="Garamond" panose="02020404030301010803" pitchFamily="18" charset="0"/>
              </a:rPr>
              <a:t>, dipende dall’effettiva azione degli attori del giudizio, ispirata anche in un’ottica di leale collaborazione (es. dovere di chiarezza e sinteticità degli atti; leale collaborazione valutabile ai fini della resp. aggravata)</a:t>
            </a:r>
          </a:p>
          <a:p>
            <a:pPr algn="just"/>
            <a:r>
              <a:rPr lang="it-IT" sz="2000" dirty="0">
                <a:latin typeface="Garamond" panose="02020404030301010803" pitchFamily="18" charset="0"/>
              </a:rPr>
              <a:t>Un nuovo ruolo per l’avvocato … (?)</a:t>
            </a:r>
          </a:p>
          <a:p>
            <a:pPr algn="just"/>
            <a:endParaRPr lang="it-IT" sz="2000" b="1" dirty="0">
              <a:latin typeface="Garamond" panose="02020404030301010803" pitchFamily="18" charset="0"/>
            </a:endParaRPr>
          </a:p>
          <a:p>
            <a:pPr algn="just"/>
            <a:endParaRPr lang="it-IT" sz="2000" dirty="0">
              <a:latin typeface="Garamond" panose="02020404030301010803" pitchFamily="18" charset="0"/>
            </a:endParaRPr>
          </a:p>
        </p:txBody>
      </p:sp>
      <p:sp>
        <p:nvSpPr>
          <p:cNvPr id="4" name="Segnaposto piè di pagina 3">
            <a:extLst>
              <a:ext uri="{FF2B5EF4-FFF2-40B4-BE49-F238E27FC236}">
                <a16:creationId xmlns:a16="http://schemas.microsoft.com/office/drawing/2014/main" id="{3561EFDD-0EFC-408F-8184-69395421C474}"/>
              </a:ext>
            </a:extLst>
          </p:cNvPr>
          <p:cNvSpPr>
            <a:spLocks noGrp="1"/>
          </p:cNvSpPr>
          <p:nvPr>
            <p:ph type="ftr" sz="quarter" idx="11"/>
          </p:nvPr>
        </p:nvSpPr>
        <p:spPr>
          <a:xfrm>
            <a:off x="677334" y="6041362"/>
            <a:ext cx="6850302" cy="365125"/>
          </a:xfrm>
        </p:spPr>
        <p:txBody>
          <a:bodyPr/>
          <a:lstStyle/>
          <a:p>
            <a:r>
              <a:rPr lang="it-IT" sz="1000" b="1" cap="small" dirty="0">
                <a:solidFill>
                  <a:schemeClr val="tx1"/>
                </a:solidFill>
                <a:latin typeface="Garamond" panose="02020404030301010803" pitchFamily="18" charset="0"/>
              </a:rPr>
              <a:t>Avv. Giancarlo Geraci – La riforma della giustizia: prospettive di cambiamento. Palermo, 28 ottobre 2022</a:t>
            </a:r>
          </a:p>
        </p:txBody>
      </p:sp>
      <p:sp>
        <p:nvSpPr>
          <p:cNvPr id="5" name="Segnaposto numero diapositiva 4">
            <a:extLst>
              <a:ext uri="{FF2B5EF4-FFF2-40B4-BE49-F238E27FC236}">
                <a16:creationId xmlns:a16="http://schemas.microsoft.com/office/drawing/2014/main" id="{2D7E30F6-97A5-4A57-818C-77B6E6658E91}"/>
              </a:ext>
            </a:extLst>
          </p:cNvPr>
          <p:cNvSpPr>
            <a:spLocks noGrp="1"/>
          </p:cNvSpPr>
          <p:nvPr>
            <p:ph type="sldNum" sz="quarter" idx="12"/>
          </p:nvPr>
        </p:nvSpPr>
        <p:spPr/>
        <p:txBody>
          <a:bodyPr/>
          <a:lstStyle/>
          <a:p>
            <a:fld id="{D57F1E4F-1CFF-5643-939E-217C01CDF565}" type="slidenum">
              <a:rPr lang="en-US" smtClean="0"/>
              <a:pPr/>
              <a:t>35</a:t>
            </a:fld>
            <a:endParaRPr lang="en-US" dirty="0"/>
          </a:p>
        </p:txBody>
      </p:sp>
    </p:spTree>
    <p:extLst>
      <p:ext uri="{BB962C8B-B14F-4D97-AF65-F5344CB8AC3E}">
        <p14:creationId xmlns:p14="http://schemas.microsoft.com/office/powerpoint/2010/main" val="43419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10BE7A-EA32-47CB-A395-1BC20B6B63D8}"/>
              </a:ext>
            </a:extLst>
          </p:cNvPr>
          <p:cNvSpPr>
            <a:spLocks noGrp="1"/>
          </p:cNvSpPr>
          <p:nvPr>
            <p:ph type="ctrTitle"/>
          </p:nvPr>
        </p:nvSpPr>
        <p:spPr/>
        <p:txBody>
          <a:bodyPr/>
          <a:lstStyle/>
          <a:p>
            <a:r>
              <a:rPr lang="it-IT" dirty="0">
                <a:solidFill>
                  <a:srgbClr val="0070C0"/>
                </a:solidFill>
              </a:rPr>
              <a:t>Grazie per l’attenzione</a:t>
            </a:r>
          </a:p>
        </p:txBody>
      </p:sp>
      <p:sp>
        <p:nvSpPr>
          <p:cNvPr id="3" name="Sottotitolo 2">
            <a:extLst>
              <a:ext uri="{FF2B5EF4-FFF2-40B4-BE49-F238E27FC236}">
                <a16:creationId xmlns:a16="http://schemas.microsoft.com/office/drawing/2014/main" id="{CE0E1C5A-5C43-4EF7-872C-726D71EE28A3}"/>
              </a:ext>
            </a:extLst>
          </p:cNvPr>
          <p:cNvSpPr>
            <a:spLocks noGrp="1"/>
          </p:cNvSpPr>
          <p:nvPr>
            <p:ph type="subTitle" idx="1"/>
          </p:nvPr>
        </p:nvSpPr>
        <p:spPr/>
        <p:txBody>
          <a:bodyPr/>
          <a:lstStyle/>
          <a:p>
            <a:endParaRPr lang="it-IT" dirty="0"/>
          </a:p>
        </p:txBody>
      </p:sp>
      <p:sp>
        <p:nvSpPr>
          <p:cNvPr id="4" name="Segnaposto piè di pagina 3">
            <a:extLst>
              <a:ext uri="{FF2B5EF4-FFF2-40B4-BE49-F238E27FC236}">
                <a16:creationId xmlns:a16="http://schemas.microsoft.com/office/drawing/2014/main" id="{187C2B80-FD81-4A08-9368-04F019CE380B}"/>
              </a:ext>
            </a:extLst>
          </p:cNvPr>
          <p:cNvSpPr>
            <a:spLocks noGrp="1"/>
          </p:cNvSpPr>
          <p:nvPr>
            <p:ph type="ftr" sz="quarter" idx="11"/>
          </p:nvPr>
        </p:nvSpPr>
        <p:spPr>
          <a:xfrm>
            <a:off x="2692397" y="5037663"/>
            <a:ext cx="6264503" cy="279400"/>
          </a:xfrm>
        </p:spPr>
        <p:txBody>
          <a:bodyPr/>
          <a:lstStyle/>
          <a:p>
            <a:r>
              <a:rPr lang="it-IT" b="1" cap="small" dirty="0"/>
              <a:t>Avv. Giancarlo Geraci – La riforma della giustizia: prospettive di cambiamento. Palermo, 28 ottobre 2022</a:t>
            </a:r>
          </a:p>
        </p:txBody>
      </p:sp>
      <p:sp>
        <p:nvSpPr>
          <p:cNvPr id="5" name="Segnaposto numero diapositiva 4">
            <a:extLst>
              <a:ext uri="{FF2B5EF4-FFF2-40B4-BE49-F238E27FC236}">
                <a16:creationId xmlns:a16="http://schemas.microsoft.com/office/drawing/2014/main" id="{C063254A-FC5F-455D-A5B4-FA560B86EA71}"/>
              </a:ext>
            </a:extLst>
          </p:cNvPr>
          <p:cNvSpPr>
            <a:spLocks noGrp="1"/>
          </p:cNvSpPr>
          <p:nvPr>
            <p:ph type="sldNum" sz="quarter" idx="12"/>
          </p:nvPr>
        </p:nvSpPr>
        <p:spPr/>
        <p:txBody>
          <a:bodyPr/>
          <a:lstStyle/>
          <a:p>
            <a:fld id="{D57F1E4F-1CFF-5643-939E-217C01CDF565}" type="slidenum">
              <a:rPr lang="en-US" smtClean="0"/>
              <a:pPr/>
              <a:t>36</a:t>
            </a:fld>
            <a:endParaRPr lang="en-US" dirty="0"/>
          </a:p>
        </p:txBody>
      </p:sp>
    </p:spTree>
    <p:extLst>
      <p:ext uri="{BB962C8B-B14F-4D97-AF65-F5344CB8AC3E}">
        <p14:creationId xmlns:p14="http://schemas.microsoft.com/office/powerpoint/2010/main" val="183754734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1_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2_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4.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5548</TotalTime>
  <Words>4702</Words>
  <Application>Microsoft Office PowerPoint</Application>
  <PresentationFormat>Widescreen</PresentationFormat>
  <Paragraphs>249</Paragraphs>
  <Slides>36</Slides>
  <Notes>0</Notes>
  <HiddenSlides>0</HiddenSlides>
  <MMClips>0</MMClips>
  <ScaleCrop>false</ScaleCrop>
  <HeadingPairs>
    <vt:vector size="6" baseType="variant">
      <vt:variant>
        <vt:lpstr>Caratteri utilizzati</vt:lpstr>
      </vt:variant>
      <vt:variant>
        <vt:i4>5</vt:i4>
      </vt:variant>
      <vt:variant>
        <vt:lpstr>Tema</vt:lpstr>
      </vt:variant>
      <vt:variant>
        <vt:i4>4</vt:i4>
      </vt:variant>
      <vt:variant>
        <vt:lpstr>Titoli diapositive</vt:lpstr>
      </vt:variant>
      <vt:variant>
        <vt:i4>36</vt:i4>
      </vt:variant>
    </vt:vector>
  </HeadingPairs>
  <TitlesOfParts>
    <vt:vector size="45" baseType="lpstr">
      <vt:lpstr>Arial</vt:lpstr>
      <vt:lpstr>Calibri</vt:lpstr>
      <vt:lpstr>Garamond</vt:lpstr>
      <vt:lpstr>Trebuchet MS</vt:lpstr>
      <vt:lpstr>Wingdings 3</vt:lpstr>
      <vt:lpstr>Organico</vt:lpstr>
      <vt:lpstr>1_Organico</vt:lpstr>
      <vt:lpstr>2_Organico</vt:lpstr>
      <vt:lpstr>Sfaccettatura</vt:lpstr>
      <vt:lpstr>La riforma della giustizia: prospettive di cambiamento</vt:lpstr>
      <vt:lpstr>Programma dell’intervento</vt:lpstr>
      <vt:lpstr>A. Le ragioni e gli obiettivi della riforma</vt:lpstr>
      <vt:lpstr> La legge n.206/2021</vt:lpstr>
      <vt:lpstr>Cronoprogramma del P.N.R.R.</vt:lpstr>
      <vt:lpstr>Attuazione legge delega</vt:lpstr>
      <vt:lpstr>Parole d’ordine  1. Efficienza della giustizia civile  2. Revisione procedura ADR   3. Razionalizzazione delle procedure esistenti</vt:lpstr>
      <vt:lpstr>Come raggiungere gli obiettivi di efficientamento e di razionalizzazione del processo civile in Italia?</vt:lpstr>
      <vt:lpstr>Il d.lgs. 149/2022</vt:lpstr>
      <vt:lpstr>B. Il rafforzamento delle procedure adr</vt:lpstr>
      <vt:lpstr>Rafforzamento delle procedure A.D.R.</vt:lpstr>
      <vt:lpstr>La mediazione</vt:lpstr>
      <vt:lpstr>Art. 5 d.lgs. 28/2010 condizione di procedibilità</vt:lpstr>
      <vt:lpstr>Art. 5 bis d.lgs. 28/2010 Proc. di opposizione a d.i.</vt:lpstr>
      <vt:lpstr>Art. 5 quater d.lgs. 28/2010 Mediazione demandata dal giudice</vt:lpstr>
      <vt:lpstr>Art. 6 d.lgs. 28/2010 Durata</vt:lpstr>
      <vt:lpstr>Art. 8 bis d.lgs. 28/2010 Mediazione in modalità telematica</vt:lpstr>
      <vt:lpstr>Art. 12 bis d.lgs. 28/2010 Conseguenze processuali mancata partecipazione</vt:lpstr>
      <vt:lpstr>Art. 12 bis d.lgs. 28/2010 Conseguenze processuali mancata partecipazione</vt:lpstr>
      <vt:lpstr>Art. 15 bis e ss. d.lgs. 28/2010 Istituzione del patrocinio e ambito di applicabilità</vt:lpstr>
      <vt:lpstr>Art. 17 d.lgs. 28/2010 Risorse, regime tributario e indennità</vt:lpstr>
      <vt:lpstr>Art. 20 d.lgs. 28/2010 Credito d’imposta</vt:lpstr>
      <vt:lpstr>La negoziazione assistita</vt:lpstr>
      <vt:lpstr>Art. 2 d.l. 132/2014 Convenzione di negoziazione assistita da avvocati</vt:lpstr>
      <vt:lpstr>Art. 4 bis d.l. 132/2014 Le dichiarazioni del terzo</vt:lpstr>
      <vt:lpstr>Art. 4 ter d.l. 132/2014 Dichiarazioni confessorie</vt:lpstr>
      <vt:lpstr>D.L. 132/2014 Ulteriori modifiche</vt:lpstr>
      <vt:lpstr>Norme di coordinamento nel c.p.c.</vt:lpstr>
      <vt:lpstr>C. Interventi trasversali</vt:lpstr>
      <vt:lpstr>Interventi trasversali</vt:lpstr>
      <vt:lpstr>Il giudice quale case manager</vt:lpstr>
      <vt:lpstr>I «tempi» del giudizio</vt:lpstr>
      <vt:lpstr>L’home justice</vt:lpstr>
      <vt:lpstr>Giustizia digitale</vt:lpstr>
      <vt:lpstr>CONCLUSIONI</vt:lpstr>
      <vt:lpstr>Grazie per l’attenzione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Giovani, legalità e deontologia</dc:title>
  <dc:creator>Microsoft Office User</dc:creator>
  <cp:lastModifiedBy>Giancarlo Geraci</cp:lastModifiedBy>
  <cp:revision>168</cp:revision>
  <dcterms:created xsi:type="dcterms:W3CDTF">2019-06-19T10:26:33Z</dcterms:created>
  <dcterms:modified xsi:type="dcterms:W3CDTF">2022-10-28T10:17:27Z</dcterms:modified>
</cp:coreProperties>
</file>